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330" r:id="rId7"/>
    <p:sldId id="331" r:id="rId8"/>
    <p:sldId id="257" r:id="rId9"/>
    <p:sldId id="334" r:id="rId10"/>
    <p:sldId id="335" r:id="rId11"/>
    <p:sldId id="336" r:id="rId12"/>
    <p:sldId id="337" r:id="rId13"/>
    <p:sldId id="338" r:id="rId14"/>
    <p:sldId id="33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21" autoAdjust="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80EDA-DC3B-4212-8A86-C4D0415B6CB3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CD7B-E8B0-4CB0-A82E-D429EE29B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88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80EDA-DC3B-4212-8A86-C4D0415B6CB3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CD7B-E8B0-4CB0-A82E-D429EE29B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64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80EDA-DC3B-4212-8A86-C4D0415B6CB3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CD7B-E8B0-4CB0-A82E-D429EE29B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63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80EDA-DC3B-4212-8A86-C4D0415B6CB3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CD7B-E8B0-4CB0-A82E-D429EE29B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691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80EDA-DC3B-4212-8A86-C4D0415B6CB3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CD7B-E8B0-4CB0-A82E-D429EE29B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17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80EDA-DC3B-4212-8A86-C4D0415B6CB3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CD7B-E8B0-4CB0-A82E-D429EE29B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439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80EDA-DC3B-4212-8A86-C4D0415B6CB3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CD7B-E8B0-4CB0-A82E-D429EE29B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086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80EDA-DC3B-4212-8A86-C4D0415B6CB3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CD7B-E8B0-4CB0-A82E-D429EE29B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41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80EDA-DC3B-4212-8A86-C4D0415B6CB3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CD7B-E8B0-4CB0-A82E-D429EE29B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22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80EDA-DC3B-4212-8A86-C4D0415B6CB3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CD7B-E8B0-4CB0-A82E-D429EE29B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41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80EDA-DC3B-4212-8A86-C4D0415B6CB3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8CD7B-E8B0-4CB0-A82E-D429EE29B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249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80EDA-DC3B-4212-8A86-C4D0415B6CB3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8CD7B-E8B0-4CB0-A82E-D429EE29B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67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pzG7nUWDy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BEE73255-8084-4DF9-BB0B-15EAC92E2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" y="640081"/>
            <a:ext cx="3465767" cy="525779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sr-Cyrl-RS" sz="4800" b="1" dirty="0">
                <a:solidFill>
                  <a:srgbClr val="2C2C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РИМ – од оснивања до највеће силе старог века</a:t>
            </a:r>
            <a:endParaRPr lang="en-US" sz="4800" b="1" dirty="0">
              <a:solidFill>
                <a:srgbClr val="2C2C2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Rounded Rectangle 9">
            <a:extLst>
              <a:ext uri="{FF2B5EF4-FFF2-40B4-BE49-F238E27FC236}">
                <a16:creationId xmlns:a16="http://schemas.microsoft.com/office/drawing/2014/main" id="{67048353-8981-459A-9BC6-9711CE462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80067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icture containing black&#10;&#10;Description automatically generated">
            <a:extLst>
              <a:ext uri="{FF2B5EF4-FFF2-40B4-BE49-F238E27FC236}">
                <a16:creationId xmlns:a16="http://schemas.microsoft.com/office/drawing/2014/main" id="{11C2F3F0-5AA0-45C3-AF2F-90481614D1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 r="-2" b="4132"/>
          <a:stretch/>
        </p:blipFill>
        <p:spPr>
          <a:xfrm>
            <a:off x="4062964" y="942538"/>
            <a:ext cx="7163222" cy="480833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965523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7236" y="0"/>
            <a:ext cx="8992458" cy="670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657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BA0BD8-317F-4275-B71C-1FBC504DE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Погледајте филм о </a:t>
            </a:r>
            <a:r>
              <a:rPr lang="sr-Cyrl-RS" dirty="0" err="1"/>
              <a:t>пунским</a:t>
            </a:r>
            <a:r>
              <a:rPr lang="sr-Cyrl-RS" dirty="0"/>
              <a:t> ратовима: </a:t>
            </a:r>
            <a:endParaRPr lang="sr-Cyrl-RS" dirty="0">
              <a:hlinkClick r:id="rId2"/>
            </a:endParaRP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https://www.youtube.com/watch?v=CpzG7nUWDyg</a:t>
            </a:r>
            <a:endParaRPr lang="sr-Cyrl-RS" dirty="0"/>
          </a:p>
          <a:p>
            <a:endParaRPr lang="sr-Cyrl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70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green leaf on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A2A97EA9-DACC-4132-AE22-089A3A69AB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2846" y="-196362"/>
            <a:ext cx="5012788" cy="6265986"/>
          </a:xfrm>
        </p:spPr>
      </p:pic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353F9E1D-C4E9-4600-B1B2-D6EEE5BE5CAE}"/>
              </a:ext>
            </a:extLst>
          </p:cNvPr>
          <p:cNvCxnSpPr>
            <a:cxnSpLocks/>
          </p:cNvCxnSpPr>
          <p:nvPr/>
        </p:nvCxnSpPr>
        <p:spPr>
          <a:xfrm flipV="1">
            <a:off x="9981634" y="2013415"/>
            <a:ext cx="1159628" cy="801859"/>
          </a:xfrm>
          <a:prstGeom prst="bentConnector3">
            <a:avLst/>
          </a:prstGeom>
          <a:ln w="571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4288374-7F07-4C57-93FD-3305CA0D3F2C}"/>
              </a:ext>
            </a:extLst>
          </p:cNvPr>
          <p:cNvSpPr txBox="1"/>
          <p:nvPr/>
        </p:nvSpPr>
        <p:spPr>
          <a:xfrm>
            <a:off x="9946508" y="1345878"/>
            <a:ext cx="2307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>
                <a:solidFill>
                  <a:schemeClr val="accent6">
                    <a:lumMod val="50000"/>
                  </a:schemeClr>
                </a:solidFill>
              </a:rPr>
              <a:t>Покрајина Лацијум</a:t>
            </a:r>
          </a:p>
          <a:p>
            <a:pPr algn="ctr"/>
            <a:r>
              <a:rPr lang="sr-Cyrl-RS" b="1" dirty="0">
                <a:solidFill>
                  <a:schemeClr val="accent6">
                    <a:lumMod val="50000"/>
                  </a:schemeClr>
                </a:solidFill>
              </a:rPr>
              <a:t>(Лацио)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74A392F-3BA9-4A2C-A84F-3517DCD75C6C}"/>
              </a:ext>
            </a:extLst>
          </p:cNvPr>
          <p:cNvSpPr/>
          <p:nvPr/>
        </p:nvSpPr>
        <p:spPr>
          <a:xfrm>
            <a:off x="9763628" y="2716800"/>
            <a:ext cx="182880" cy="19694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4C4F277-CF7E-4854-87C8-7888C031144B}"/>
              </a:ext>
            </a:extLst>
          </p:cNvPr>
          <p:cNvSpPr txBox="1"/>
          <p:nvPr/>
        </p:nvSpPr>
        <p:spPr>
          <a:xfrm>
            <a:off x="8602046" y="2664096"/>
            <a:ext cx="119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Град Рим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9E7CED6-4515-45FF-BAF2-BC3E1A50DA4E}"/>
              </a:ext>
            </a:extLst>
          </p:cNvPr>
          <p:cNvSpPr txBox="1"/>
          <p:nvPr/>
        </p:nvSpPr>
        <p:spPr>
          <a:xfrm>
            <a:off x="118924" y="69469"/>
            <a:ext cx="766776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Cyrl-RS" sz="2800" b="1" dirty="0"/>
              <a:t>Град је настао на </a:t>
            </a:r>
            <a:r>
              <a:rPr lang="sr-Cyrl-RS" sz="2800" b="1" dirty="0">
                <a:solidFill>
                  <a:srgbClr val="FF0000"/>
                </a:solidFill>
              </a:rPr>
              <a:t>Апениниском полуострву</a:t>
            </a:r>
            <a:r>
              <a:rPr lang="sr-Cyrl-RS" sz="2800" b="1" dirty="0"/>
              <a:t> (у данашњој Италији) у покрајини </a:t>
            </a:r>
            <a:r>
              <a:rPr lang="sr-Cyrl-RS" sz="2800" b="1" dirty="0">
                <a:solidFill>
                  <a:srgbClr val="FF0000"/>
                </a:solidFill>
              </a:rPr>
              <a:t>Лацијуму</a:t>
            </a:r>
            <a:r>
              <a:rPr lang="sr-Cyrl-RS" sz="2800" b="1" dirty="0"/>
              <a:t> на обали реке </a:t>
            </a:r>
            <a:r>
              <a:rPr lang="sr-Cyrl-RS" sz="2800" b="1" dirty="0">
                <a:solidFill>
                  <a:srgbClr val="FF0000"/>
                </a:solidFill>
              </a:rPr>
              <a:t>Тибар</a:t>
            </a:r>
            <a:r>
              <a:rPr lang="sr-Cyrl-RS" sz="2800" b="1" dirty="0"/>
              <a:t>. Изграђен је на 7 брежуљака.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25B9E33-1944-4418-93EA-6F5F529CA4EC}"/>
              </a:ext>
            </a:extLst>
          </p:cNvPr>
          <p:cNvSpPr txBox="1"/>
          <p:nvPr/>
        </p:nvSpPr>
        <p:spPr>
          <a:xfrm>
            <a:off x="141674" y="1571087"/>
            <a:ext cx="658589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Cyrl-RS" sz="2800" b="1" dirty="0"/>
              <a:t>Према легенди </a:t>
            </a:r>
            <a:r>
              <a:rPr lang="sr-Cyrl-RS" sz="2800" b="1" dirty="0">
                <a:solidFill>
                  <a:srgbClr val="FF0000"/>
                </a:solidFill>
              </a:rPr>
              <a:t>град Рим </a:t>
            </a:r>
            <a:r>
              <a:rPr lang="sr-Cyrl-RS" sz="2800" b="1" dirty="0"/>
              <a:t>је основан </a:t>
            </a:r>
            <a:r>
              <a:rPr lang="sr-Cyrl-RS" sz="2800" b="1" dirty="0">
                <a:solidFill>
                  <a:srgbClr val="FF0000"/>
                </a:solidFill>
              </a:rPr>
              <a:t>753. године п.н.е. </a:t>
            </a:r>
            <a:r>
              <a:rPr lang="sr-Cyrl-RS" sz="2800" b="1" dirty="0"/>
              <a:t>и основала су га браћа </a:t>
            </a:r>
            <a:r>
              <a:rPr lang="sr-Cyrl-RS" sz="2800" b="1" dirty="0">
                <a:solidFill>
                  <a:srgbClr val="FF0000"/>
                </a:solidFill>
              </a:rPr>
              <a:t>Ромул </a:t>
            </a:r>
            <a:r>
              <a:rPr lang="sr-Cyrl-RS" sz="2800" b="1" dirty="0"/>
              <a:t>и</a:t>
            </a:r>
            <a:r>
              <a:rPr lang="sr-Cyrl-RS" sz="2800" b="1" dirty="0">
                <a:solidFill>
                  <a:srgbClr val="FF0000"/>
                </a:solidFill>
              </a:rPr>
              <a:t> Рем</a:t>
            </a:r>
            <a:r>
              <a:rPr lang="sr-Cyrl-RS" sz="2800" b="1" dirty="0"/>
              <a:t>. </a:t>
            </a:r>
          </a:p>
        </p:txBody>
      </p:sp>
      <p:pic>
        <p:nvPicPr>
          <p:cNvPr id="24" name="Picture 23" descr="A picture containing text&#10;&#10;Description automatically generated">
            <a:extLst>
              <a:ext uri="{FF2B5EF4-FFF2-40B4-BE49-F238E27FC236}">
                <a16:creationId xmlns:a16="http://schemas.microsoft.com/office/drawing/2014/main" id="{325A8878-29D6-4A78-9AD4-0F59BEB04B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7570" y="1671974"/>
            <a:ext cx="1736664" cy="148474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B05F9375-2480-4C4E-8F8E-FF9B78DFB057}"/>
              </a:ext>
            </a:extLst>
          </p:cNvPr>
          <p:cNvSpPr txBox="1"/>
          <p:nvPr/>
        </p:nvSpPr>
        <p:spPr>
          <a:xfrm>
            <a:off x="328613" y="3033479"/>
            <a:ext cx="8135621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b="1" dirty="0">
                <a:solidFill>
                  <a:srgbClr val="0070C0"/>
                </a:solidFill>
              </a:rPr>
              <a:t>S.P.Q.R. </a:t>
            </a:r>
            <a:r>
              <a:rPr lang="sr-Latn-RS" sz="2400" b="1" dirty="0"/>
              <a:t>= </a:t>
            </a:r>
            <a:r>
              <a:rPr lang="sr-Cyrl-RS" sz="2400" b="1" dirty="0"/>
              <a:t>Скраћеница која означава званични назив Римске државе</a:t>
            </a:r>
          </a:p>
          <a:p>
            <a:r>
              <a:rPr lang="en-US" sz="2400" b="1" dirty="0" err="1">
                <a:highlight>
                  <a:srgbClr val="FFFF00"/>
                </a:highlight>
              </a:rPr>
              <a:t>S</a:t>
            </a:r>
            <a:r>
              <a:rPr lang="en-US" sz="2400" b="1" dirty="0" err="1"/>
              <a:t>enatus</a:t>
            </a:r>
            <a:r>
              <a:rPr lang="en-US" sz="2400" b="1" dirty="0"/>
              <a:t> </a:t>
            </a:r>
            <a:r>
              <a:rPr lang="en-US" sz="2400" b="1" dirty="0" err="1">
                <a:highlight>
                  <a:srgbClr val="FFFF00"/>
                </a:highlight>
              </a:rPr>
              <a:t>P</a:t>
            </a:r>
            <a:r>
              <a:rPr lang="en-US" sz="2400" b="1" dirty="0" err="1"/>
              <a:t>opulus</a:t>
            </a:r>
            <a:r>
              <a:rPr lang="en-US" sz="2400" b="1" dirty="0" err="1">
                <a:highlight>
                  <a:srgbClr val="FFFF00"/>
                </a:highlight>
              </a:rPr>
              <a:t>Q</a:t>
            </a:r>
            <a:r>
              <a:rPr lang="en-US" sz="2400" b="1" dirty="0" err="1"/>
              <a:t>ue</a:t>
            </a:r>
            <a:r>
              <a:rPr lang="en-US" sz="2400" b="1" dirty="0"/>
              <a:t> </a:t>
            </a:r>
            <a:r>
              <a:rPr lang="en-US" sz="2400" b="1" dirty="0">
                <a:highlight>
                  <a:srgbClr val="FFFF00"/>
                </a:highlight>
              </a:rPr>
              <a:t>R</a:t>
            </a:r>
            <a:r>
              <a:rPr lang="en-US" sz="2400" b="1" dirty="0"/>
              <a:t>omanus</a:t>
            </a:r>
            <a:r>
              <a:rPr lang="sr-Cyrl-RS" sz="2400" b="1" dirty="0"/>
              <a:t> = Сенат и римски народ</a:t>
            </a:r>
          </a:p>
          <a:p>
            <a:endParaRPr lang="sr-Cyrl-RS" sz="2400" b="1" dirty="0"/>
          </a:p>
          <a:p>
            <a:r>
              <a:rPr lang="sr-Cyrl-RS" sz="2400" b="1" dirty="0"/>
              <a:t>Званични језик римске државе: </a:t>
            </a:r>
            <a:r>
              <a:rPr lang="sr-Cyrl-RS" sz="2400" b="1" dirty="0">
                <a:solidFill>
                  <a:srgbClr val="0070C0"/>
                </a:solidFill>
              </a:rPr>
              <a:t>ЛАТИНСКИ</a:t>
            </a:r>
          </a:p>
          <a:p>
            <a:endParaRPr lang="sr-Cyrl-RS" sz="2400" b="1" dirty="0">
              <a:solidFill>
                <a:srgbClr val="0070C0"/>
              </a:solidFill>
            </a:endParaRPr>
          </a:p>
          <a:p>
            <a:r>
              <a:rPr lang="sr-Cyrl-RS" sz="2400" dirty="0">
                <a:highlight>
                  <a:srgbClr val="00FF00"/>
                </a:highlight>
              </a:rPr>
              <a:t>Римљани су бројали године од 753. п.н.е. легендарне године оснивања града Рима</a:t>
            </a:r>
          </a:p>
          <a:p>
            <a:endParaRPr lang="sr-Cyrl-RS" sz="1600" dirty="0"/>
          </a:p>
          <a:p>
            <a:endParaRPr lang="en-US" sz="1600" dirty="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E6A4A6A8-6B58-4F38-895D-6E7D027EC9E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161" y="5434136"/>
            <a:ext cx="2307101" cy="120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029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/>
      <p:bldP spid="20" grpId="0"/>
      <p:bldP spid="22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071688" y="186467"/>
            <a:ext cx="9844087" cy="598820"/>
          </a:xfrm>
        </p:spPr>
        <p:txBody>
          <a:bodyPr>
            <a:noAutofit/>
          </a:bodyPr>
          <a:lstStyle/>
          <a:p>
            <a:r>
              <a:rPr lang="sr-Cyrl-R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ПЕРИОДИ У РАЗВОЈУ РИМА: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233AD61-0283-4A6B-BB33-65EB9E3037E2}"/>
              </a:ext>
            </a:extLst>
          </p:cNvPr>
          <p:cNvSpPr txBox="1"/>
          <p:nvPr/>
        </p:nvSpPr>
        <p:spPr>
          <a:xfrm>
            <a:off x="3515027" y="1128939"/>
            <a:ext cx="5161935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ДОБА КРАЉЕВСТВА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5F850A4-6F67-4B5B-879D-5CF0032E8524}"/>
              </a:ext>
            </a:extLst>
          </p:cNvPr>
          <p:cNvSpPr txBox="1"/>
          <p:nvPr/>
        </p:nvSpPr>
        <p:spPr>
          <a:xfrm>
            <a:off x="3560810" y="2756194"/>
            <a:ext cx="5161935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ДОБА РЕПУБЛИКЕ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72E74CF-1B3F-4439-BD0E-30F4EA6A617F}"/>
              </a:ext>
            </a:extLst>
          </p:cNvPr>
          <p:cNvSpPr txBox="1"/>
          <p:nvPr/>
        </p:nvSpPr>
        <p:spPr>
          <a:xfrm>
            <a:off x="3331289" y="4235126"/>
            <a:ext cx="5529412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ДОБА ЦАРСТВА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Arrow: Down 24">
            <a:extLst>
              <a:ext uri="{FF2B5EF4-FFF2-40B4-BE49-F238E27FC236}">
                <a16:creationId xmlns:a16="http://schemas.microsoft.com/office/drawing/2014/main" id="{4C49B92D-D7DB-41A9-AF74-E6A914DF83C1}"/>
              </a:ext>
            </a:extLst>
          </p:cNvPr>
          <p:cNvSpPr/>
          <p:nvPr/>
        </p:nvSpPr>
        <p:spPr>
          <a:xfrm>
            <a:off x="5933453" y="2112307"/>
            <a:ext cx="459043" cy="4975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662452E-794F-49F3-8AC5-EDA915A773C5}"/>
              </a:ext>
            </a:extLst>
          </p:cNvPr>
          <p:cNvSpPr txBox="1"/>
          <p:nvPr/>
        </p:nvSpPr>
        <p:spPr>
          <a:xfrm>
            <a:off x="2401646" y="5740477"/>
            <a:ext cx="3289195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R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Принципат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DA991DB-B22C-48A1-B0FF-C64B219601C6}"/>
              </a:ext>
            </a:extLst>
          </p:cNvPr>
          <p:cNvSpPr txBox="1"/>
          <p:nvPr/>
        </p:nvSpPr>
        <p:spPr>
          <a:xfrm>
            <a:off x="6396154" y="5693131"/>
            <a:ext cx="3034261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R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Доминат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064D3D6A-A2E2-4989-983B-5D2989393727}"/>
              </a:ext>
            </a:extLst>
          </p:cNvPr>
          <p:cNvCxnSpPr>
            <a:cxnSpLocks/>
          </p:cNvCxnSpPr>
          <p:nvPr/>
        </p:nvCxnSpPr>
        <p:spPr>
          <a:xfrm rot="16200000" flipH="1">
            <a:off x="7513825" y="5157122"/>
            <a:ext cx="1022000" cy="365782"/>
          </a:xfrm>
          <a:prstGeom prst="bentConnector3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C7DD733-E654-4749-8543-33574B3E0EA2}"/>
              </a:ext>
            </a:extLst>
          </p:cNvPr>
          <p:cNvCxnSpPr>
            <a:cxnSpLocks/>
          </p:cNvCxnSpPr>
          <p:nvPr/>
        </p:nvCxnSpPr>
        <p:spPr>
          <a:xfrm rot="5400000">
            <a:off x="3574931" y="5159109"/>
            <a:ext cx="1005789" cy="361807"/>
          </a:xfrm>
          <a:prstGeom prst="bentConnector3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1EB94BBD-2EF1-4071-ACB2-FF37354B4B67}"/>
              </a:ext>
            </a:extLst>
          </p:cNvPr>
          <p:cNvSpPr txBox="1"/>
          <p:nvPr/>
        </p:nvSpPr>
        <p:spPr>
          <a:xfrm>
            <a:off x="5135862" y="1664337"/>
            <a:ext cx="2234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400" b="1" dirty="0"/>
              <a:t>753 - 509. п.н.е.</a:t>
            </a:r>
            <a:endParaRPr lang="en-US" sz="2400" b="1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2AEB766-AB2F-4458-9A2F-D1CDC12DA5DF}"/>
              </a:ext>
            </a:extLst>
          </p:cNvPr>
          <p:cNvSpPr txBox="1"/>
          <p:nvPr/>
        </p:nvSpPr>
        <p:spPr>
          <a:xfrm>
            <a:off x="5309135" y="3274798"/>
            <a:ext cx="2079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400" b="1" dirty="0"/>
              <a:t>509 - 27. п.н.е.</a:t>
            </a:r>
            <a:endParaRPr lang="en-US" sz="2400" b="1" dirty="0"/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918661EB-61FC-4B5F-B60E-DBECBF689D24}"/>
              </a:ext>
            </a:extLst>
          </p:cNvPr>
          <p:cNvSpPr/>
          <p:nvPr/>
        </p:nvSpPr>
        <p:spPr>
          <a:xfrm>
            <a:off x="5912257" y="3735398"/>
            <a:ext cx="459043" cy="4975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8C9B34A-9C15-456B-AE20-CB06EFD7877F}"/>
              </a:ext>
            </a:extLst>
          </p:cNvPr>
          <p:cNvSpPr txBox="1"/>
          <p:nvPr/>
        </p:nvSpPr>
        <p:spPr>
          <a:xfrm>
            <a:off x="4762510" y="4878347"/>
            <a:ext cx="2626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400" b="1" dirty="0"/>
              <a:t>27. п.н.е – 476.н.е.</a:t>
            </a:r>
            <a:endParaRPr lang="en-US" sz="2400" b="1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F4F3F84-C295-4613-93AD-46FAD9912B8F}"/>
              </a:ext>
            </a:extLst>
          </p:cNvPr>
          <p:cNvSpPr txBox="1"/>
          <p:nvPr/>
        </p:nvSpPr>
        <p:spPr>
          <a:xfrm>
            <a:off x="2764805" y="6329143"/>
            <a:ext cx="2626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400" b="1" dirty="0"/>
              <a:t>27. п.н.е – 284.н.е.</a:t>
            </a:r>
            <a:endParaRPr lang="en-US" sz="2400" b="1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7093500-4C10-4605-B9E1-E99E1E318EF5}"/>
              </a:ext>
            </a:extLst>
          </p:cNvPr>
          <p:cNvSpPr txBox="1"/>
          <p:nvPr/>
        </p:nvSpPr>
        <p:spPr>
          <a:xfrm>
            <a:off x="6757491" y="6329142"/>
            <a:ext cx="2534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400" b="1" dirty="0"/>
              <a:t>284. н.е – 476.н.е.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79699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40" grpId="0"/>
      <p:bldP spid="41" grpId="0"/>
      <p:bldP spid="42" grpId="0" animBg="1"/>
      <p:bldP spid="43" grpId="0"/>
      <p:bldP spid="44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288521" y="381403"/>
            <a:ext cx="2200313" cy="3342508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66952" y="1204108"/>
            <a:ext cx="2669406" cy="178117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0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ПОЧЕТАК ШИРЕЊА РИМСКЕ ТЕРИТОРИЈЕ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792B70C-8CA8-4D75-BF18-19D3AD0C2393}"/>
              </a:ext>
            </a:extLst>
          </p:cNvPr>
          <p:cNvSpPr txBox="1"/>
          <p:nvPr/>
        </p:nvSpPr>
        <p:spPr>
          <a:xfrm>
            <a:off x="309562" y="5653892"/>
            <a:ext cx="11572875" cy="1474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 err="1"/>
              <a:t>Временом</a:t>
            </a:r>
            <a:r>
              <a:rPr lang="en-US" sz="2200" b="1" dirty="0"/>
              <a:t>, </a:t>
            </a:r>
            <a:r>
              <a:rPr lang="en-US" sz="2200" b="1" dirty="0" err="1"/>
              <a:t>Римљани</a:t>
            </a:r>
            <a:r>
              <a:rPr lang="en-US" sz="2200" b="1" dirty="0"/>
              <a:t> </a:t>
            </a:r>
            <a:r>
              <a:rPr lang="en-US" sz="2200" b="1" dirty="0" err="1"/>
              <a:t>су</a:t>
            </a:r>
            <a:r>
              <a:rPr lang="en-US" sz="2200" b="1" dirty="0"/>
              <a:t> </a:t>
            </a:r>
            <a:r>
              <a:rPr lang="en-US" sz="2200" b="1" dirty="0" err="1"/>
              <a:t>ширили</a:t>
            </a:r>
            <a:r>
              <a:rPr lang="en-US" sz="2200" b="1" dirty="0"/>
              <a:t> </a:t>
            </a:r>
            <a:r>
              <a:rPr lang="en-US" sz="2200" b="1" dirty="0" err="1"/>
              <a:t>своју</a:t>
            </a:r>
            <a:r>
              <a:rPr lang="en-US" sz="2200" b="1" dirty="0"/>
              <a:t> </a:t>
            </a:r>
            <a:r>
              <a:rPr lang="en-US" sz="2200" b="1" dirty="0" err="1"/>
              <a:t>власт</a:t>
            </a:r>
            <a:r>
              <a:rPr lang="en-US" sz="2200" b="1" dirty="0"/>
              <a:t> </a:t>
            </a:r>
            <a:r>
              <a:rPr lang="en-US" sz="2200" b="1" dirty="0" err="1"/>
              <a:t>на</a:t>
            </a:r>
            <a:r>
              <a:rPr lang="en-US" sz="2200" b="1" dirty="0"/>
              <a:t> </a:t>
            </a:r>
            <a:r>
              <a:rPr lang="en-US" sz="2200" b="1" dirty="0" err="1"/>
              <a:t>околне</a:t>
            </a:r>
            <a:r>
              <a:rPr lang="en-US" sz="2200" b="1" dirty="0"/>
              <a:t> </a:t>
            </a:r>
            <a:r>
              <a:rPr lang="en-US" sz="2200" b="1" dirty="0" err="1"/>
              <a:t>територије</a:t>
            </a:r>
            <a:r>
              <a:rPr lang="en-US" sz="2200" b="1" dirty="0"/>
              <a:t>. </a:t>
            </a:r>
            <a:r>
              <a:rPr lang="en-US" sz="2200" b="1" dirty="0" err="1"/>
              <a:t>Почетком</a:t>
            </a:r>
            <a:r>
              <a:rPr lang="en-US" sz="2200" b="1" dirty="0"/>
              <a:t> 3. </a:t>
            </a:r>
            <a:r>
              <a:rPr lang="en-US" sz="2200" b="1" dirty="0" err="1"/>
              <a:t>века</a:t>
            </a:r>
            <a:r>
              <a:rPr lang="en-US" sz="2200" b="1" dirty="0"/>
              <a:t> </a:t>
            </a:r>
            <a:r>
              <a:rPr lang="en-US" sz="2200" b="1" dirty="0" err="1"/>
              <a:t>п.н.е</a:t>
            </a:r>
            <a:r>
              <a:rPr lang="en-US" sz="2200" b="1" dirty="0"/>
              <a:t>. </a:t>
            </a:r>
            <a:r>
              <a:rPr lang="en-US" sz="2200" b="1" dirty="0" err="1"/>
              <a:t>завладали</a:t>
            </a:r>
            <a:r>
              <a:rPr lang="en-US" sz="2200" b="1" dirty="0"/>
              <a:t> </a:t>
            </a:r>
            <a:r>
              <a:rPr lang="en-US" sz="2200" b="1" dirty="0" err="1"/>
              <a:t>су</a:t>
            </a:r>
            <a:r>
              <a:rPr lang="en-US" sz="2200" b="1" dirty="0"/>
              <a:t> </a:t>
            </a:r>
            <a:r>
              <a:rPr lang="en-US" sz="2200" b="1" dirty="0" err="1"/>
              <a:t>читавим</a:t>
            </a:r>
            <a:r>
              <a:rPr lang="en-US" sz="2200" b="1" dirty="0"/>
              <a:t> </a:t>
            </a:r>
            <a:r>
              <a:rPr lang="en-US" sz="2200" b="1" dirty="0" err="1"/>
              <a:t>Апенинским</a:t>
            </a:r>
            <a:r>
              <a:rPr lang="en-US" sz="2200" b="1" dirty="0"/>
              <a:t> </a:t>
            </a:r>
            <a:r>
              <a:rPr lang="en-US" sz="2200" b="1" dirty="0" err="1"/>
              <a:t>полуострвом</a:t>
            </a:r>
            <a:r>
              <a:rPr lang="en-US" sz="2200" b="1" dirty="0"/>
              <a:t>, а </a:t>
            </a:r>
            <a:r>
              <a:rPr lang="en-US" sz="2200" b="1" dirty="0" err="1"/>
              <a:t>затим</a:t>
            </a:r>
            <a:r>
              <a:rPr lang="en-US" sz="2200" b="1" dirty="0"/>
              <a:t> </a:t>
            </a:r>
            <a:r>
              <a:rPr lang="en-US" sz="2200" b="1" dirty="0" err="1"/>
              <a:t>наставили</a:t>
            </a:r>
            <a:r>
              <a:rPr lang="en-US" sz="2200" b="1" dirty="0"/>
              <a:t> </a:t>
            </a:r>
            <a:r>
              <a:rPr lang="en-US" sz="2200" b="1" dirty="0" err="1"/>
              <a:t>да</a:t>
            </a:r>
            <a:r>
              <a:rPr lang="en-US" sz="2200" b="1" dirty="0"/>
              <a:t> </a:t>
            </a:r>
            <a:r>
              <a:rPr lang="en-US" sz="2200" b="1" dirty="0" err="1"/>
              <a:t>шире</a:t>
            </a:r>
            <a:r>
              <a:rPr lang="en-US" sz="2200" b="1" dirty="0"/>
              <a:t> </a:t>
            </a:r>
            <a:r>
              <a:rPr lang="en-US" sz="2200" b="1" dirty="0" err="1"/>
              <a:t>своју</a:t>
            </a:r>
            <a:r>
              <a:rPr lang="en-US" sz="2200" b="1" dirty="0"/>
              <a:t> </a:t>
            </a:r>
            <a:r>
              <a:rPr lang="en-US" sz="2200" b="1" dirty="0" err="1"/>
              <a:t>државу</a:t>
            </a:r>
            <a:r>
              <a:rPr lang="en-US" sz="2200" b="1" dirty="0"/>
              <a:t> и </a:t>
            </a:r>
            <a:r>
              <a:rPr lang="en-US" sz="2200" b="1" dirty="0" err="1"/>
              <a:t>изван</a:t>
            </a:r>
            <a:r>
              <a:rPr lang="en-US" sz="2200" b="1" dirty="0"/>
              <a:t> </a:t>
            </a:r>
            <a:r>
              <a:rPr lang="en-US" sz="2200" b="1" dirty="0" err="1"/>
              <a:t>Апенинског</a:t>
            </a:r>
            <a:r>
              <a:rPr lang="en-US" sz="2200" b="1" dirty="0"/>
              <a:t> </a:t>
            </a:r>
            <a:r>
              <a:rPr lang="en-US" sz="2200" b="1" dirty="0" err="1"/>
              <a:t>полуострва</a:t>
            </a:r>
            <a:r>
              <a:rPr lang="en-US" sz="1600" b="1" dirty="0"/>
              <a:t>.</a:t>
            </a:r>
          </a:p>
        </p:txBody>
      </p:sp>
      <p:pic>
        <p:nvPicPr>
          <p:cNvPr id="4" name="Picture 3" descr="Map&#10;&#10;Description automatically generated">
            <a:extLst>
              <a:ext uri="{FF2B5EF4-FFF2-40B4-BE49-F238E27FC236}">
                <a16:creationId xmlns:a16="http://schemas.microsoft.com/office/drawing/2014/main" id="{1C215AD6-C6F2-4B88-B267-6A29CA541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665" y="0"/>
            <a:ext cx="7808810" cy="5583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874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83A4FE-6309-4148-956B-4F151561153E}"/>
              </a:ext>
            </a:extLst>
          </p:cNvPr>
          <p:cNvSpPr txBox="1"/>
          <p:nvPr/>
        </p:nvSpPr>
        <p:spPr>
          <a:xfrm>
            <a:off x="630935" y="2807208"/>
            <a:ext cx="4516251" cy="3410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err="1"/>
              <a:t>Највеће</a:t>
            </a:r>
            <a:r>
              <a:rPr lang="en-US" sz="2800" dirty="0"/>
              <a:t> </a:t>
            </a:r>
            <a:r>
              <a:rPr lang="en-US" sz="2800" dirty="0" err="1"/>
              <a:t>пространство</a:t>
            </a:r>
            <a:r>
              <a:rPr lang="en-US" sz="2800" dirty="0"/>
              <a:t> </a:t>
            </a:r>
            <a:r>
              <a:rPr lang="en-US" sz="2800" dirty="0" err="1"/>
              <a:t>Римска</a:t>
            </a:r>
            <a:r>
              <a:rPr lang="en-US" sz="2800" dirty="0"/>
              <a:t> </a:t>
            </a:r>
            <a:r>
              <a:rPr lang="en-US" sz="2800" dirty="0" err="1"/>
              <a:t>држава</a:t>
            </a:r>
            <a:r>
              <a:rPr lang="en-US" sz="2800" dirty="0"/>
              <a:t> </a:t>
            </a:r>
            <a:r>
              <a:rPr lang="en-US" sz="2800" dirty="0" err="1"/>
              <a:t>достигла</a:t>
            </a:r>
            <a:r>
              <a:rPr lang="en-US" sz="2800" dirty="0"/>
              <a:t> </a:t>
            </a:r>
            <a:r>
              <a:rPr lang="en-US" sz="2800" dirty="0" err="1"/>
              <a:t>је</a:t>
            </a:r>
            <a:r>
              <a:rPr lang="en-US" sz="2800" dirty="0"/>
              <a:t> у </a:t>
            </a:r>
            <a:r>
              <a:rPr lang="en-US" sz="2800" dirty="0" err="1"/>
              <a:t>време</a:t>
            </a:r>
            <a:r>
              <a:rPr lang="en-US" sz="2800" dirty="0"/>
              <a:t> </a:t>
            </a:r>
            <a:r>
              <a:rPr lang="en-US" sz="2800" dirty="0" err="1"/>
              <a:t>владавине</a:t>
            </a:r>
            <a:r>
              <a:rPr lang="en-US" sz="2800" dirty="0"/>
              <a:t> </a:t>
            </a:r>
            <a:r>
              <a:rPr lang="en-US" sz="2800" dirty="0" err="1"/>
              <a:t>цара</a:t>
            </a:r>
            <a:r>
              <a:rPr lang="en-US" sz="2800" dirty="0"/>
              <a:t> </a:t>
            </a:r>
            <a:r>
              <a:rPr lang="en-US" sz="2800" dirty="0" err="1"/>
              <a:t>Трајана</a:t>
            </a:r>
            <a:r>
              <a:rPr lang="en-US" sz="2800" dirty="0"/>
              <a:t> у 1. </a:t>
            </a:r>
            <a:r>
              <a:rPr lang="en-US" sz="2800" dirty="0" err="1"/>
              <a:t>веку</a:t>
            </a:r>
            <a:r>
              <a:rPr lang="en-US" sz="2800" dirty="0"/>
              <a:t> </a:t>
            </a:r>
            <a:r>
              <a:rPr lang="en-US" sz="2800" dirty="0" err="1"/>
              <a:t>нове</a:t>
            </a:r>
            <a:r>
              <a:rPr lang="en-US" sz="2800" dirty="0"/>
              <a:t> </a:t>
            </a:r>
            <a:r>
              <a:rPr lang="en-US" sz="2800" dirty="0" err="1"/>
              <a:t>ере</a:t>
            </a:r>
            <a:r>
              <a:rPr lang="en-US" sz="2800" dirty="0"/>
              <a:t>, </a:t>
            </a:r>
            <a:r>
              <a:rPr lang="en-US" sz="2800" dirty="0" err="1"/>
              <a:t>обухватајући</a:t>
            </a:r>
            <a:r>
              <a:rPr lang="en-US" sz="2800" dirty="0"/>
              <a:t> </a:t>
            </a:r>
            <a:r>
              <a:rPr lang="en-US" sz="2800" dirty="0" err="1"/>
              <a:t>територије</a:t>
            </a:r>
            <a:r>
              <a:rPr lang="en-US" sz="2800" dirty="0"/>
              <a:t> </a:t>
            </a:r>
            <a:r>
              <a:rPr lang="en-US" sz="2800" dirty="0" err="1"/>
              <a:t>на</a:t>
            </a:r>
            <a:r>
              <a:rPr lang="en-US" sz="2800" dirty="0"/>
              <a:t> 3 </a:t>
            </a:r>
            <a:r>
              <a:rPr lang="en-US" sz="2800" dirty="0" err="1"/>
              <a:t>континента</a:t>
            </a:r>
            <a:r>
              <a:rPr lang="en-US" sz="2800" dirty="0"/>
              <a:t>: у </a:t>
            </a:r>
            <a:r>
              <a:rPr lang="en-US" sz="2800" dirty="0" err="1"/>
              <a:t>Европи</a:t>
            </a:r>
            <a:r>
              <a:rPr lang="en-US" sz="2800" dirty="0"/>
              <a:t>, </a:t>
            </a:r>
            <a:r>
              <a:rPr lang="en-US" sz="2800" dirty="0" err="1"/>
              <a:t>Африци</a:t>
            </a:r>
            <a:r>
              <a:rPr lang="en-US" sz="2800" dirty="0"/>
              <a:t> и </a:t>
            </a:r>
            <a:r>
              <a:rPr lang="en-US" sz="2800" dirty="0" err="1"/>
              <a:t>Азији</a:t>
            </a:r>
            <a:r>
              <a:rPr lang="en-US" sz="2800" dirty="0"/>
              <a:t>.</a:t>
            </a:r>
          </a:p>
        </p:txBody>
      </p:sp>
      <p:pic>
        <p:nvPicPr>
          <p:cNvPr id="6" name="Content Placeholder 5" descr="Map&#10;&#10;Description automatically generated">
            <a:extLst>
              <a:ext uri="{FF2B5EF4-FFF2-40B4-BE49-F238E27FC236}">
                <a16:creationId xmlns:a16="http://schemas.microsoft.com/office/drawing/2014/main" id="{B2CBE4E6-B2ED-41EE-AB82-C1508040F3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96612"/>
            <a:ext cx="7015552" cy="666477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23983B1-21CC-465D-9D0B-0BAF8D05F2F5}"/>
              </a:ext>
            </a:extLst>
          </p:cNvPr>
          <p:cNvSpPr/>
          <p:nvPr/>
        </p:nvSpPr>
        <p:spPr>
          <a:xfrm>
            <a:off x="302526" y="789493"/>
            <a:ext cx="484466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r-Cyrl-R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Римска држава </a:t>
            </a:r>
          </a:p>
          <a:p>
            <a:pPr algn="ctr"/>
            <a:r>
              <a:rPr lang="sr-Cyrl-R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кроз векове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317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255904"/>
            <a:ext cx="11826240" cy="6449696"/>
          </a:xfrm>
        </p:spPr>
        <p:txBody>
          <a:bodyPr>
            <a:noAutofit/>
          </a:bodyPr>
          <a:lstStyle/>
          <a:p>
            <a:r>
              <a:rPr lang="ru-RU" sz="3600"/>
              <a:t>Римљани су на почетку успона своје државе потиснули друге народе који су живели на Апенинском полуострву. </a:t>
            </a:r>
          </a:p>
          <a:p>
            <a:r>
              <a:rPr lang="ru-RU" sz="3600"/>
              <a:t>Од њих су преузели делове њихове културе и знања: градњу мостова, путева, аквадуката (водовода) и јавних купатила. </a:t>
            </a:r>
          </a:p>
          <a:p>
            <a:pPr marL="0" indent="0">
              <a:buNone/>
            </a:pPr>
            <a:r>
              <a:rPr lang="ru-RU" sz="3600"/>
              <a:t>Ширећи се према југу Апенинског полуострва, Римљани су се сукобили са становницима </a:t>
            </a:r>
            <a:r>
              <a:rPr lang="ru-RU" sz="3600">
                <a:solidFill>
                  <a:srgbClr val="FF0000"/>
                </a:solidFill>
              </a:rPr>
              <a:t>грчких колонија</a:t>
            </a:r>
            <a:r>
              <a:rPr lang="ru-RU" sz="3600"/>
              <a:t>. Освајањем најмоћнијег грчког града </a:t>
            </a:r>
            <a:r>
              <a:rPr lang="ru-RU" sz="3600">
                <a:solidFill>
                  <a:srgbClr val="FF0000"/>
                </a:solidFill>
              </a:rPr>
              <a:t>Тарента</a:t>
            </a:r>
            <a:r>
              <a:rPr lang="ru-RU" sz="3600"/>
              <a:t>, почетком </a:t>
            </a:r>
            <a:r>
              <a:rPr lang="ru-RU" sz="3600" b="1">
                <a:solidFill>
                  <a:srgbClr val="FF0000"/>
                </a:solidFill>
              </a:rPr>
              <a:t>3. века п.н.е</a:t>
            </a:r>
            <a:r>
              <a:rPr lang="ru-RU" sz="3600"/>
              <a:t>., римска моћ се проширила </a:t>
            </a:r>
            <a:r>
              <a:rPr lang="ru-RU" sz="3600" u="sng">
                <a:solidFill>
                  <a:srgbClr val="FF0000"/>
                </a:solidFill>
              </a:rPr>
              <a:t>на цело Апенинско полуострво</a:t>
            </a:r>
            <a:r>
              <a:rPr lang="ru-RU" sz="3600"/>
              <a:t>.</a:t>
            </a:r>
            <a:endParaRPr lang="en-US" sz="36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7554" y="5211041"/>
            <a:ext cx="6934200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536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979" y="148344"/>
            <a:ext cx="11032549" cy="657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92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327" y="346364"/>
            <a:ext cx="11103033" cy="63287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/>
              <a:t>Римљани су после освајања читавог Апенинског полуострва усмерили своју пажњу на </a:t>
            </a:r>
            <a:r>
              <a:rPr lang="ru-RU" sz="3200" b="1">
                <a:solidFill>
                  <a:srgbClr val="FF0000"/>
                </a:solidFill>
              </a:rPr>
              <a:t>територије западног Средоземља</a:t>
            </a:r>
            <a:r>
              <a:rPr lang="ru-RU" sz="3200" b="1"/>
              <a:t>. Око тога су се сукобили с </a:t>
            </a:r>
            <a:r>
              <a:rPr lang="ru-RU" sz="3200" b="1">
                <a:solidFill>
                  <a:srgbClr val="FF0000"/>
                </a:solidFill>
              </a:rPr>
              <a:t>Картагином</a:t>
            </a:r>
            <a:r>
              <a:rPr lang="ru-RU" sz="3200" b="1"/>
              <a:t>, богатом и моћном феничанском колонијом </a:t>
            </a:r>
            <a:r>
              <a:rPr lang="ru-RU" sz="3200" b="1">
                <a:solidFill>
                  <a:srgbClr val="FF0000"/>
                </a:solidFill>
              </a:rPr>
              <a:t>у северној Африци </a:t>
            </a:r>
            <a:r>
              <a:rPr lang="ru-RU" sz="3200" b="1"/>
              <a:t>(на територији данашњег Туниса). У Картагини су били развијени морепловство и трговина. С њом су Римљани водили три рата са прекидима у периоду од </a:t>
            </a:r>
            <a:r>
              <a:rPr lang="ru-RU" sz="3200" b="1">
                <a:solidFill>
                  <a:srgbClr val="FF0000"/>
                </a:solidFill>
              </a:rPr>
              <a:t>264-146. п.н.е.</a:t>
            </a:r>
            <a:r>
              <a:rPr lang="ru-RU" sz="3200" b="1"/>
              <a:t>, који се називају пунски ратови јер су Римљани називали Картагињане </a:t>
            </a:r>
            <a:r>
              <a:rPr lang="ru-RU" sz="3200" b="1">
                <a:solidFill>
                  <a:srgbClr val="FF0000"/>
                </a:solidFill>
              </a:rPr>
              <a:t>Пунима</a:t>
            </a:r>
            <a:r>
              <a:rPr lang="ru-RU" sz="3200" b="1"/>
              <a:t>.</a:t>
            </a:r>
          </a:p>
          <a:p>
            <a:pPr marL="0" indent="0">
              <a:buNone/>
            </a:pPr>
            <a:endParaRPr lang="ru-RU" sz="3200" b="1"/>
          </a:p>
          <a:p>
            <a:pPr marL="0" indent="0">
              <a:buNone/>
            </a:pPr>
            <a:r>
              <a:rPr lang="ru-RU" sz="3200" b="1"/>
              <a:t>Освајањем Картагине, Римљани су завладали читавим Средоземљем. </a:t>
            </a:r>
          </a:p>
          <a:p>
            <a:pPr marL="0" indent="0">
              <a:buNone/>
            </a:pPr>
            <a:endParaRPr lang="ru-RU" sz="3200" b="1"/>
          </a:p>
          <a:p>
            <a:pPr marL="0" indent="0">
              <a:buNone/>
            </a:pPr>
            <a:endParaRPr lang="en-US" sz="3200" b="1"/>
          </a:p>
        </p:txBody>
      </p:sp>
    </p:spTree>
    <p:extLst>
      <p:ext uri="{BB962C8B-B14F-4D97-AF65-F5344CB8AC3E}">
        <p14:creationId xmlns:p14="http://schemas.microsoft.com/office/powerpoint/2010/main" val="2347891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963" y="156989"/>
            <a:ext cx="10911840" cy="4529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/>
              <a:t>Значајан корак у даљем ширењу римске државе било је освајање </a:t>
            </a:r>
            <a:r>
              <a:rPr lang="ru-RU" sz="3600" b="1">
                <a:solidFill>
                  <a:srgbClr val="FF0000"/>
                </a:solidFill>
              </a:rPr>
              <a:t>Галије</a:t>
            </a:r>
            <a:r>
              <a:rPr lang="ru-RU" sz="3600" b="1"/>
              <a:t>. </a:t>
            </a:r>
            <a:r>
              <a:rPr lang="ru-RU" sz="3600" b="1">
                <a:solidFill>
                  <a:srgbClr val="FF0000"/>
                </a:solidFill>
              </a:rPr>
              <a:t>Гали (Келти) </a:t>
            </a:r>
            <a:r>
              <a:rPr lang="ru-RU" sz="3600" b="1"/>
              <a:t>били су народ који је насељавао многе делове Европе. Област под називом </a:t>
            </a:r>
            <a:r>
              <a:rPr lang="ru-RU" sz="3600" b="1" u="sng">
                <a:solidFill>
                  <a:srgbClr val="FF0000"/>
                </a:solidFill>
              </a:rPr>
              <a:t>Галија налазила се већим делом на територији данашње Француске</a:t>
            </a:r>
            <a:r>
              <a:rPr lang="ru-RU" sz="3600" b="1"/>
              <a:t>. Гали су били велики противници Римљана, па су приликом једног од ранијих похода стигли и до Опасност од Гала по римску државу коначно је отклонио војсковођа </a:t>
            </a:r>
            <a:r>
              <a:rPr lang="ru-RU" sz="3600" b="1">
                <a:solidFill>
                  <a:srgbClr val="FF0000"/>
                </a:solidFill>
              </a:rPr>
              <a:t>Гај Јулије Цезар</a:t>
            </a:r>
            <a:r>
              <a:rPr lang="ru-RU" sz="3600" b="1"/>
              <a:t>, </a:t>
            </a:r>
            <a:r>
              <a:rPr lang="ru-RU" sz="3600" b="1">
                <a:solidFill>
                  <a:srgbClr val="FF0000"/>
                </a:solidFill>
              </a:rPr>
              <a:t>средином 1. века пре н. е. </a:t>
            </a:r>
            <a:r>
              <a:rPr lang="ru-RU" sz="3600" b="1"/>
              <a:t>Он је ратујући неколико година коначно покорио галска племена и освојио Галију. Цезар се у својим походима отиснуо чак и на обале </a:t>
            </a:r>
            <a:r>
              <a:rPr lang="ru-RU" sz="3600" b="1">
                <a:solidFill>
                  <a:srgbClr val="FF0000"/>
                </a:solidFill>
              </a:rPr>
              <a:t>Велике Британије</a:t>
            </a:r>
            <a:r>
              <a:rPr lang="ru-RU" sz="3600" b="1"/>
              <a:t>, где су Римљани потом основали своје градове.</a:t>
            </a:r>
            <a:endParaRPr lang="en-US" sz="3600" b="1"/>
          </a:p>
        </p:txBody>
      </p:sp>
    </p:spTree>
    <p:extLst>
      <p:ext uri="{BB962C8B-B14F-4D97-AF65-F5344CB8AC3E}">
        <p14:creationId xmlns:p14="http://schemas.microsoft.com/office/powerpoint/2010/main" val="3007436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963A99FFE539489BBAE3A98F258D82" ma:contentTypeVersion="2" ma:contentTypeDescription="Create a new document." ma:contentTypeScope="" ma:versionID="bab8d87f72ebcf6e32d53a3c0e0c8793">
  <xsd:schema xmlns:xsd="http://www.w3.org/2001/XMLSchema" xmlns:xs="http://www.w3.org/2001/XMLSchema" xmlns:p="http://schemas.microsoft.com/office/2006/metadata/properties" xmlns:ns2="5333262c-d4b0-4443-b1cd-81e2ee6de302" targetNamespace="http://schemas.microsoft.com/office/2006/metadata/properties" ma:root="true" ma:fieldsID="bcb4889349b4f685add1682d8259f3de" ns2:_="">
    <xsd:import namespace="5333262c-d4b0-4443-b1cd-81e2ee6de3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33262c-d4b0-4443-b1cd-81e2ee6de3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17C4BDD-B0ED-481C-98A8-B01A644F5B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983B56-2A6A-498D-AB8C-BDC4EE8C3F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33262c-d4b0-4443-b1cd-81e2ee6de3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F7F1E2-1EE7-4950-8332-B5DF9FB010C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565</Words>
  <Application>Microsoft Office PowerPoint</Application>
  <PresentationFormat>Widescreen</PresentationFormat>
  <Paragraphs>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РИМ – од оснивања до највеће силе старог века</vt:lpstr>
      <vt:lpstr>PowerPoint Presentation</vt:lpstr>
      <vt:lpstr>ПЕРИОДИ У РАЗВОЈУ РИМА:</vt:lpstr>
      <vt:lpstr>ПОЧЕТАК ШИРЕЊА РИМСКЕ ТЕРИТОРИЈЕ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ОСНИВАЊЕ РИМА</dc:title>
  <dc:creator>Tijana Mijalković</dc:creator>
  <cp:lastModifiedBy>Veljko Pešić</cp:lastModifiedBy>
  <cp:revision>21</cp:revision>
  <dcterms:created xsi:type="dcterms:W3CDTF">2020-04-21T09:40:50Z</dcterms:created>
  <dcterms:modified xsi:type="dcterms:W3CDTF">2022-04-06T08:02:44Z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0x01010026963A99FFE539489BBAE3A98F258D82</vt:lpwstr>
  </property>
</Properties>
</file>