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16"/>
  </p:notesMasterIdLst>
  <p:sldIdLst>
    <p:sldId id="256" r:id="rId5"/>
    <p:sldId id="257" r:id="rId6"/>
    <p:sldId id="296" r:id="rId7"/>
    <p:sldId id="302" r:id="rId8"/>
    <p:sldId id="297" r:id="rId9"/>
    <p:sldId id="298" r:id="rId10"/>
    <p:sldId id="299" r:id="rId11"/>
    <p:sldId id="300" r:id="rId12"/>
    <p:sldId id="303" r:id="rId13"/>
    <p:sldId id="304" r:id="rId14"/>
    <p:sldId id="301" r:id="rId15"/>
  </p:sldIdLst>
  <p:sldSz cx="9144000" cy="5143500" type="screen16x9"/>
  <p:notesSz cx="6858000" cy="9144000"/>
  <p:embeddedFontLst>
    <p:embeddedFont>
      <p:font typeface="Livvic" pitchFamily="2" charset="0"/>
      <p:regular r:id="rId17"/>
      <p:bold r:id="rId18"/>
      <p:italic r:id="rId19"/>
      <p:boldItalic r:id="rId20"/>
    </p:embeddedFont>
    <p:embeddedFont>
      <p:font typeface="Livvic Light" pitchFamily="2" charset="0"/>
      <p:regular r:id="rId21"/>
      <p:bold r:id="rId22"/>
      <p:italic r:id="rId23"/>
      <p:boldItalic r:id="rId24"/>
    </p:embeddedFont>
    <p:embeddedFont>
      <p:font typeface="Redressed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604DB-73A0-402B-838A-B4F8C523DB79}" v="2" dt="2020-05-13T11:17:57.915"/>
  </p1510:revLst>
</p1510:revInfo>
</file>

<file path=ppt/tableStyles.xml><?xml version="1.0" encoding="utf-8"?>
<a:tblStyleLst xmlns:a="http://schemas.openxmlformats.org/drawingml/2006/main" def="{A0BE0066-997D-4151-8036-1725BE5CFD4D}">
  <a:tblStyle styleId="{A0BE0066-997D-4151-8036-1725BE5CFD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 Panić" userId="S::mila.panic@svetisavapirot.edu.rs::45c46e8c-a5dd-4578-99dd-13eaaa016e0c" providerId="AD" clId="Web-{7D9604DB-73A0-402B-838A-B4F8C523DB79}"/>
    <pc:docChg chg="sldOrd">
      <pc:chgData name="Mila Panić" userId="S::mila.panic@svetisavapirot.edu.rs::45c46e8c-a5dd-4578-99dd-13eaaa016e0c" providerId="AD" clId="Web-{7D9604DB-73A0-402B-838A-B4F8C523DB79}" dt="2020-05-13T11:17:57.915" v="1"/>
      <pc:docMkLst>
        <pc:docMk/>
      </pc:docMkLst>
      <pc:sldChg chg="ord">
        <pc:chgData name="Mila Panić" userId="S::mila.panic@svetisavapirot.edu.rs::45c46e8c-a5dd-4578-99dd-13eaaa016e0c" providerId="AD" clId="Web-{7D9604DB-73A0-402B-838A-B4F8C523DB79}" dt="2020-05-13T11:17:57.915" v="1"/>
        <pc:sldMkLst>
          <pc:docMk/>
          <pc:sldMk cId="1568707046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53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66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53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90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27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36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53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765725" y="1660825"/>
            <a:ext cx="6388200" cy="33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9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1922685" y="1121386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 у доба царства</a:t>
            </a:r>
            <a:endParaRPr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5275" y="3528900"/>
            <a:ext cx="3216325" cy="2149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6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120" name="Google Shape;120;p26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6CFFB-A0AF-5D4C-E1D3-46B9637D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616" y="61789"/>
            <a:ext cx="7808768" cy="50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0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19894" y="195292"/>
            <a:ext cx="6613083" cy="4749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Од краја 3. века нове ере, римска држава ушла је у нов период Царства познат под називом </a:t>
            </a:r>
            <a:r>
              <a:rPr lang="ru-RU" sz="3200" b="1" dirty="0">
                <a:latin typeface="Livvic"/>
                <a:ea typeface="Livvic"/>
                <a:cs typeface="Livvic"/>
                <a:sym typeface="Livvic"/>
              </a:rPr>
              <a:t>ДОМИНАТ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. Владар који је увео доминат </a:t>
            </a:r>
            <a:r>
              <a:rPr lang="ru-RU" sz="3200" b="1" dirty="0">
                <a:latin typeface="Livvic"/>
                <a:ea typeface="Livvic"/>
                <a:cs typeface="Livvic"/>
                <a:sym typeface="Livvic"/>
              </a:rPr>
              <a:t>284. године 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био је </a:t>
            </a:r>
            <a:r>
              <a:rPr lang="ru-RU" sz="3200" b="1" dirty="0">
                <a:latin typeface="Livvic"/>
                <a:ea typeface="Livvic"/>
                <a:cs typeface="Livvic"/>
                <a:sym typeface="Livvic"/>
              </a:rPr>
              <a:t>Диоклецијан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. Он је узео титулу </a:t>
            </a:r>
            <a:r>
              <a:rPr lang="ru-RU" sz="3200" b="1" dirty="0">
                <a:latin typeface="Livvic"/>
                <a:ea typeface="Livvic"/>
                <a:cs typeface="Livvic"/>
                <a:sym typeface="Livvic"/>
              </a:rPr>
              <a:t>доминус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 (господар). Дакле цар више није био «први међу једнакима» него господа</a:t>
            </a:r>
            <a:r>
              <a:rPr lang="sr-Cyrl-RS" sz="3200" dirty="0">
                <a:latin typeface="Livvic"/>
                <a:ea typeface="Livvic"/>
                <a:cs typeface="Livvic"/>
                <a:sym typeface="Livvic"/>
              </a:rPr>
              <a:t>р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 свих поданика царства. </a:t>
            </a:r>
          </a:p>
        </p:txBody>
      </p:sp>
      <p:pic>
        <p:nvPicPr>
          <p:cNvPr id="3" name="Picture 2" descr="A coin with a person's face on it&#10;&#10;Description automatically generated">
            <a:extLst>
              <a:ext uri="{FF2B5EF4-FFF2-40B4-BE49-F238E27FC236}">
                <a16:creationId xmlns:a16="http://schemas.microsoft.com/office/drawing/2014/main" id="{FC42ABA6-FEBD-8DE1-B652-B96F06EB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043" y="824090"/>
            <a:ext cx="2111023" cy="20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19894" y="195292"/>
            <a:ext cx="8082975" cy="2074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2400" dirty="0">
                <a:latin typeface="Livvic"/>
                <a:ea typeface="Livvic"/>
                <a:cs typeface="Livvic"/>
                <a:sym typeface="Livvic"/>
              </a:rPr>
              <a:t>У </a:t>
            </a:r>
            <a:r>
              <a:rPr lang="sr-Latn-RS" sz="2400" dirty="0">
                <a:latin typeface="Livvic"/>
                <a:ea typeface="Livvic"/>
                <a:cs typeface="Livvic"/>
                <a:sym typeface="Livvic"/>
              </a:rPr>
              <a:t>I </a:t>
            </a:r>
            <a:r>
              <a:rPr lang="sr-Cyrl-RS" sz="2400" dirty="0">
                <a:latin typeface="Livvic"/>
                <a:ea typeface="Livvic"/>
                <a:cs typeface="Livvic"/>
                <a:sym typeface="Livvic"/>
              </a:rPr>
              <a:t> веку п.н.е. Римска република упала је у кризу услед дугих и скупих ратова, као и тешког положаја робова који су били главна производна снага.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r-Cyrl-RS" sz="24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2400" dirty="0">
                <a:latin typeface="Livvic"/>
                <a:ea typeface="Livvic"/>
                <a:cs typeface="Livvic"/>
                <a:sym typeface="Livvic"/>
              </a:rPr>
              <a:t>Од свих робовласничких држава Рим је био најсуровији према робовима. У Риму је постојала посебна врста робова – </a:t>
            </a:r>
            <a:r>
              <a:rPr lang="sr-Cyrl-RS" sz="2400" b="1" dirty="0">
                <a:solidFill>
                  <a:srgbClr val="FF0000"/>
                </a:solidFill>
                <a:latin typeface="Livvic"/>
                <a:ea typeface="Livvic"/>
                <a:cs typeface="Livvic"/>
                <a:sym typeface="Livvic"/>
              </a:rPr>
              <a:t>гладијатори</a:t>
            </a:r>
            <a:r>
              <a:rPr lang="sr-Cyrl-RS" sz="2400" dirty="0">
                <a:latin typeface="Livvic"/>
                <a:ea typeface="Livvic"/>
                <a:cs typeface="Livvic"/>
                <a:sym typeface="Livvic"/>
              </a:rPr>
              <a:t> који се у аренама борили против дивљих звери или међусобно. </a:t>
            </a:r>
            <a:endParaRPr sz="24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23" y="3195143"/>
            <a:ext cx="3766915" cy="1834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19894" y="195292"/>
            <a:ext cx="8082975" cy="2074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3200" dirty="0">
                <a:latin typeface="Livvic"/>
                <a:ea typeface="Livvic"/>
                <a:cs typeface="Livvic"/>
                <a:sym typeface="Livvic"/>
              </a:rPr>
              <a:t>Робови због тог тешког положаја дижу устанке, али због неорганизованости и неискуства у ратовима, ови устанци су били сурово угушени.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r-Cyrl-RS" sz="3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3200" dirty="0">
                <a:latin typeface="Livvic"/>
                <a:ea typeface="Livvic"/>
                <a:cs typeface="Livvic"/>
                <a:sym typeface="Livvic"/>
              </a:rPr>
              <a:t>Највећи такав устанак био је </a:t>
            </a:r>
            <a:r>
              <a:rPr lang="sr-Cyrl-RS" sz="3200" dirty="0">
                <a:solidFill>
                  <a:srgbClr val="FF0000"/>
                </a:solidFill>
                <a:latin typeface="Livvic"/>
                <a:ea typeface="Livvic"/>
                <a:cs typeface="Livvic"/>
                <a:sym typeface="Livvic"/>
              </a:rPr>
              <a:t>Спартаков устанак (74-71. п.н.е.). </a:t>
            </a:r>
            <a:r>
              <a:rPr lang="en-US" sz="3200" dirty="0">
                <a:solidFill>
                  <a:srgbClr val="FF0000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sr-Cyrl-RS" sz="2400" dirty="0">
                <a:solidFill>
                  <a:schemeClr val="tx1"/>
                </a:solidFill>
                <a:latin typeface="+mj-lt"/>
                <a:ea typeface="Livvic"/>
                <a:cs typeface="Livvic"/>
                <a:sym typeface="Livvic"/>
              </a:rPr>
              <a:t>После угушења устанка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Livvic"/>
                <a:cs typeface="Livvic"/>
                <a:sym typeface="Livvic"/>
              </a:rPr>
              <a:t>ш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+mj-lt"/>
              </a:rPr>
              <a:t>ест хиљада је заробљено и распето на крстове поред пута од Капуе до Рима.</a:t>
            </a:r>
            <a:endParaRPr sz="3200" dirty="0">
              <a:solidFill>
                <a:schemeClr val="tx1"/>
              </a:solidFill>
              <a:latin typeface="+mj-lt"/>
              <a:ea typeface="Livvic"/>
              <a:cs typeface="Livvic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408784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grass, outdoor, standing&#10;&#10;Description automatically generated">
            <a:extLst>
              <a:ext uri="{FF2B5EF4-FFF2-40B4-BE49-F238E27FC236}">
                <a16:creationId xmlns:a16="http://schemas.microsoft.com/office/drawing/2014/main" id="{1333CD27-87E1-460E-B33A-D9F2FC6A2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" y="0"/>
            <a:ext cx="90634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19895" y="195292"/>
            <a:ext cx="5788994" cy="1802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2800" dirty="0">
                <a:latin typeface="Livvic"/>
                <a:ea typeface="Livvic"/>
                <a:cs typeface="Livvic"/>
                <a:sym typeface="Livvic"/>
              </a:rPr>
              <a:t>Упоредо са ширењем граница римске државе, осим устанка робовам избијали су и грађански ратови.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r-Cyrl-RS" sz="3200" dirty="0">
              <a:solidFill>
                <a:srgbClr val="FF0000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24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У једном од грађанских ратова чувени војсковођа </a:t>
            </a:r>
            <a:r>
              <a:rPr lang="sr-Cyrl-RS" sz="2400" b="1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Гај Јулије Цезар </a:t>
            </a:r>
            <a:r>
              <a:rPr lang="sr-Cyrl-RS" sz="24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успео је да наметне своју власт. Његова владавина завршила се </a:t>
            </a:r>
            <a:r>
              <a:rPr lang="sr-Cyrl-RS" sz="2400" b="1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44. године п.н.е</a:t>
            </a:r>
            <a:r>
              <a:rPr lang="sr-Cyrl-RS" sz="24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. Када је убијен у завери у римском Сенату.</a:t>
            </a:r>
            <a:endParaRPr sz="2400" dirty="0">
              <a:solidFill>
                <a:schemeClr val="tx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3" name="Picture 2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2C2001DE-20A8-A7A3-3DCB-3BB4B88E4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520" y="195292"/>
            <a:ext cx="2268245" cy="367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C1437-A988-0F0B-EC78-882D52E4E523}"/>
              </a:ext>
            </a:extLst>
          </p:cNvPr>
          <p:cNvSpPr txBox="1"/>
          <p:nvPr/>
        </p:nvSpPr>
        <p:spPr>
          <a:xfrm>
            <a:off x="7112000" y="3984978"/>
            <a:ext cx="163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/>
              <a:t>Гај Јулије Цезар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38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19894" y="195292"/>
            <a:ext cx="8082975" cy="2074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3200" dirty="0">
                <a:latin typeface="Livvic"/>
                <a:ea typeface="Livvic"/>
                <a:cs typeface="Livvic"/>
                <a:sym typeface="Livvic"/>
              </a:rPr>
              <a:t>Цезарова диктатура показала је да се римска република налази у дубокој кризи. Његово убиство није решило проблеме у којима се република нашла. Власт убрзо преузима Цезаров посинак </a:t>
            </a:r>
            <a:r>
              <a:rPr lang="sr-Cyrl-RS" sz="3200" b="1" dirty="0">
                <a:latin typeface="Livvic"/>
                <a:ea typeface="Livvic"/>
                <a:cs typeface="Livvic"/>
                <a:sym typeface="Livvic"/>
              </a:rPr>
              <a:t>Октавијан Август</a:t>
            </a:r>
            <a:r>
              <a:rPr lang="sr-Cyrl-RS" sz="3200" dirty="0">
                <a:latin typeface="Livvic"/>
                <a:ea typeface="Livvic"/>
                <a:cs typeface="Livvic"/>
                <a:sym typeface="Livvic"/>
              </a:rPr>
              <a:t> који </a:t>
            </a:r>
            <a:r>
              <a:rPr lang="sr-Cyrl-RS" sz="3200" b="1" dirty="0">
                <a:latin typeface="Livvic"/>
                <a:ea typeface="Livvic"/>
                <a:cs typeface="Livvic"/>
                <a:sym typeface="Livvic"/>
              </a:rPr>
              <a:t>27. п.н.е. </a:t>
            </a:r>
            <a:r>
              <a:rPr lang="sr-Cyrl-RS" sz="3200" dirty="0">
                <a:latin typeface="Livvic"/>
                <a:ea typeface="Livvic"/>
                <a:cs typeface="Livvic"/>
                <a:sym typeface="Livvic"/>
              </a:rPr>
              <a:t>укида републику и уводи Царство. </a:t>
            </a:r>
            <a:endParaRPr sz="3200" dirty="0">
              <a:solidFill>
                <a:schemeClr val="tx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56924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19894" y="195292"/>
            <a:ext cx="8082975" cy="290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3200" dirty="0">
                <a:latin typeface="Livvic"/>
                <a:ea typeface="Livvic"/>
                <a:cs typeface="Livvic"/>
                <a:sym typeface="Livvic"/>
              </a:rPr>
              <a:t>Октавијан  Август је знајући да Римљани имају велику наклоност према Римској републици задржао Сенат и Народну скупштину али су ове институције изгубиле свој значај. </a:t>
            </a:r>
            <a:endParaRPr sz="3200" dirty="0">
              <a:solidFill>
                <a:schemeClr val="tx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5434" y="3300248"/>
            <a:ext cx="5339256" cy="146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Размислите: По којим личностима из римске историје носе имена 7. и 8. месец у години?</a:t>
            </a:r>
          </a:p>
          <a:p>
            <a:pPr algn="ctr"/>
            <a:endParaRPr lang="sr-Cyrl-RS" dirty="0"/>
          </a:p>
          <a:p>
            <a:pPr algn="ctr"/>
            <a:r>
              <a:rPr lang="sr-Cyrl-RS" dirty="0"/>
              <a:t>Одговор:________________________________________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0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19894" y="195292"/>
            <a:ext cx="8082975" cy="4591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Октавијан је за себе је узео нову титулу – </a:t>
            </a:r>
            <a:r>
              <a:rPr lang="ru-RU" sz="3200" b="1" dirty="0">
                <a:latin typeface="Livvic"/>
                <a:ea typeface="Livvic"/>
                <a:cs typeface="Livvic"/>
                <a:sym typeface="Livvic"/>
              </a:rPr>
              <a:t>принцепс 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(први међу једнакима) због чега се и читав период Царства од </a:t>
            </a:r>
            <a:r>
              <a:rPr lang="ru-RU" sz="3200" b="1" dirty="0">
                <a:latin typeface="Livvic"/>
                <a:ea typeface="Livvic"/>
                <a:cs typeface="Livvic"/>
                <a:sym typeface="Livvic"/>
              </a:rPr>
              <a:t>27. п.н.е. до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ru-RU" sz="3200" b="1" dirty="0">
                <a:latin typeface="Livvic"/>
                <a:ea typeface="Livvic"/>
                <a:cs typeface="Livvic"/>
                <a:sym typeface="Livvic"/>
              </a:rPr>
              <a:t>284. н.е. </a:t>
            </a:r>
            <a:r>
              <a:rPr lang="ru-RU" sz="3200" dirty="0">
                <a:latin typeface="Livvic"/>
                <a:ea typeface="Livvic"/>
                <a:cs typeface="Livvic"/>
                <a:sym typeface="Livvic"/>
              </a:rPr>
              <a:t>назива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vvic"/>
                <a:ea typeface="Livvic"/>
                <a:cs typeface="Livvic"/>
                <a:sym typeface="Livvic"/>
              </a:rPr>
              <a:t>ПРИНЦИПАТ.</a:t>
            </a:r>
          </a:p>
          <a:p>
            <a:pPr marL="0" lvl="0" indent="0">
              <a:lnSpc>
                <a:spcPct val="100000"/>
              </a:lnSpc>
              <a:buSzPts val="1100"/>
              <a:buNone/>
            </a:pP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vvic"/>
              <a:ea typeface="Livvic"/>
              <a:cs typeface="Livvic"/>
              <a:sym typeface="Livvic"/>
            </a:endParaRPr>
          </a:p>
          <a:p>
            <a:pPr marL="0" lvl="0" indent="0">
              <a:lnSpc>
                <a:spcPct val="100000"/>
              </a:lnSpc>
              <a:buSzPts val="1100"/>
              <a:buNone/>
            </a:pPr>
            <a:r>
              <a:rPr lang="ru-RU" sz="3200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У доба принципата римска држава достигла је своје највеће пространство у 1. веку н.е. За време Трајанове владавине. </a:t>
            </a:r>
          </a:p>
        </p:txBody>
      </p:sp>
    </p:spTree>
    <p:extLst>
      <p:ext uri="{BB962C8B-B14F-4D97-AF65-F5344CB8AC3E}">
        <p14:creationId xmlns:p14="http://schemas.microsoft.com/office/powerpoint/2010/main" val="224866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FA6CFFB-A0AF-5D4C-E1D3-46B9637D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6" y="0"/>
            <a:ext cx="7808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43951"/>
      </p:ext>
    </p:extLst>
  </p:cSld>
  <p:clrMapOvr>
    <a:masterClrMapping/>
  </p:clrMapOvr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7050BDA4E5446B3296FE6D65B87E3" ma:contentTypeVersion="11" ma:contentTypeDescription="Create a new document." ma:contentTypeScope="" ma:versionID="8c217f042aa83c191a9196cde2154a57">
  <xsd:schema xmlns:xsd="http://www.w3.org/2001/XMLSchema" xmlns:xs="http://www.w3.org/2001/XMLSchema" xmlns:p="http://schemas.microsoft.com/office/2006/metadata/properties" xmlns:ns2="27fb862a-22bb-4eb7-b0dc-9d009090b3e3" xmlns:ns3="e0a70ea8-c0cc-4d17-a8e1-91d8ba47bd32" targetNamespace="http://schemas.microsoft.com/office/2006/metadata/properties" ma:root="true" ma:fieldsID="ad86809207b4467793bfcc4f0da03f02" ns2:_="" ns3:_="">
    <xsd:import namespace="27fb862a-22bb-4eb7-b0dc-9d009090b3e3"/>
    <xsd:import namespace="e0a70ea8-c0cc-4d17-a8e1-91d8ba47bd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b862a-22bb-4eb7-b0dc-9d009090b3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0a58f82-5090-4df7-b529-9413563a66ab}" ma:internalName="TaxCatchAll" ma:showField="CatchAllData" ma:web="27fb862a-22bb-4eb7-b0dc-9d009090b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70ea8-c0cc-4d17-a8e1-91d8ba47b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8353a6-cd8f-4147-8ec5-93b12dc3a7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fb862a-22bb-4eb7-b0dc-9d009090b3e3" xsi:nil="true"/>
    <lcf76f155ced4ddcb4097134ff3c332f xmlns="e0a70ea8-c0cc-4d17-a8e1-91d8ba47bd3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A54628-1651-489A-9F7F-6F373413A6D9}"/>
</file>

<file path=customXml/itemProps2.xml><?xml version="1.0" encoding="utf-8"?>
<ds:datastoreItem xmlns:ds="http://schemas.openxmlformats.org/officeDocument/2006/customXml" ds:itemID="{59E1E1FC-EDAB-44EA-974E-10B422F507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7B73C1-FE38-45F5-899F-498613EA5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397</Words>
  <Application>Microsoft Office PowerPoint</Application>
  <PresentationFormat>On-screen Show (16:9)</PresentationFormat>
  <Paragraphs>20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Livvic</vt:lpstr>
      <vt:lpstr>Arial</vt:lpstr>
      <vt:lpstr>Livvic Light</vt:lpstr>
      <vt:lpstr>Redressed</vt:lpstr>
      <vt:lpstr>Papyrus History Lesson by Slidesgo</vt:lpstr>
      <vt:lpstr>Рим у доба царства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Рим у доба царства</dc:title>
  <dc:creator>Nastavnik</dc:creator>
  <cp:lastModifiedBy>Veljko Pešić</cp:lastModifiedBy>
  <cp:revision>12</cp:revision>
  <dcterms:modified xsi:type="dcterms:W3CDTF">2022-05-09T08:28:52Z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0x010100A9B7050BDA4E5446B3296FE6D65B87E3</vt:lpwstr>
  </property>
</Properties>
</file>