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2" r:id="rId5"/>
    <p:sldId id="256" r:id="rId6"/>
    <p:sldId id="263" r:id="rId7"/>
    <p:sldId id="264" r:id="rId8"/>
    <p:sldId id="265" r:id="rId9"/>
    <p:sldId id="266" r:id="rId10"/>
    <p:sldId id="267" r:id="rId11"/>
    <p:sldId id="268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AD7F8D-2819-DBA5-BF8A-FF50FC8F59B3}" v="7" dt="2026-05-06T06:10:13.88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850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jana Mijalković" userId="S::tijana.mijalkovic@svetisavapirot.edu.rs::ae825742-7266-4e2d-8fa2-e51c526794c3" providerId="AD" clId="Web-{7CAD7F8D-2819-DBA5-BF8A-FF50FC8F59B3}"/>
    <pc:docChg chg="modSld">
      <pc:chgData name="Tijana Mijalković" userId="S::tijana.mijalkovic@svetisavapirot.edu.rs::ae825742-7266-4e2d-8fa2-e51c526794c3" providerId="AD" clId="Web-{7CAD7F8D-2819-DBA5-BF8A-FF50FC8F59B3}" dt="2026-05-06T06:10:13.885" v="6" actId="20577"/>
      <pc:docMkLst>
        <pc:docMk/>
      </pc:docMkLst>
      <pc:sldChg chg="modSp">
        <pc:chgData name="Tijana Mijalković" userId="S::tijana.mijalkovic@svetisavapirot.edu.rs::ae825742-7266-4e2d-8fa2-e51c526794c3" providerId="AD" clId="Web-{7CAD7F8D-2819-DBA5-BF8A-FF50FC8F59B3}" dt="2026-05-06T06:10:13.885" v="6" actId="20577"/>
        <pc:sldMkLst>
          <pc:docMk/>
          <pc:sldMk cId="4157492008" sldId="262"/>
        </pc:sldMkLst>
        <pc:spChg chg="mod">
          <ac:chgData name="Tijana Mijalković" userId="S::tijana.mijalkovic@svetisavapirot.edu.rs::ae825742-7266-4e2d-8fa2-e51c526794c3" providerId="AD" clId="Web-{7CAD7F8D-2819-DBA5-BF8A-FF50FC8F59B3}" dt="2026-05-06T06:10:13.885" v="6" actId="20577"/>
          <ac:spMkLst>
            <pc:docMk/>
            <pc:sldMk cId="4157492008" sldId="262"/>
            <ac:spMk id="2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06F18-0D50-4CA5-9ABE-6E99F5B0D57F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03722-584C-4BC2-9C18-AB30ED540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493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06F18-0D50-4CA5-9ABE-6E99F5B0D57F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03722-584C-4BC2-9C18-AB30ED540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287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06F18-0D50-4CA5-9ABE-6E99F5B0D57F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03722-584C-4BC2-9C18-AB30ED540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999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06F18-0D50-4CA5-9ABE-6E99F5B0D57F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03722-584C-4BC2-9C18-AB30ED540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16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06F18-0D50-4CA5-9ABE-6E99F5B0D57F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03722-584C-4BC2-9C18-AB30ED540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126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06F18-0D50-4CA5-9ABE-6E99F5B0D57F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03722-584C-4BC2-9C18-AB30ED540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611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06F18-0D50-4CA5-9ABE-6E99F5B0D57F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03722-584C-4BC2-9C18-AB30ED540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582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06F18-0D50-4CA5-9ABE-6E99F5B0D57F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03722-584C-4BC2-9C18-AB30ED540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370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06F18-0D50-4CA5-9ABE-6E99F5B0D57F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03722-584C-4BC2-9C18-AB30ED540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411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06F18-0D50-4CA5-9ABE-6E99F5B0D57F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03722-584C-4BC2-9C18-AB30ED540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033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06F18-0D50-4CA5-9ABE-6E99F5B0D57F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03722-584C-4BC2-9C18-AB30ED540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5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06F18-0D50-4CA5-9ABE-6E99F5B0D57F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03722-584C-4BC2-9C18-AB30ED540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966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b="1">
                <a:solidFill>
                  <a:prstClr val="black"/>
                </a:solidFill>
              </a:rPr>
              <a:t>РИМСКА КУЛТУРА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r-Cyrl-RS" sz="2400" dirty="0"/>
              <a:t>Огроман утицај грчке културе.</a:t>
            </a:r>
          </a:p>
          <a:p>
            <a:r>
              <a:rPr lang="ru-RU" sz="2400" dirty="0">
                <a:solidFill>
                  <a:srgbClr val="000000"/>
                </a:solidFill>
              </a:rPr>
              <a:t>Римљани су говорили </a:t>
            </a:r>
            <a:r>
              <a:rPr lang="ru-RU" sz="2400" b="1" dirty="0">
                <a:solidFill>
                  <a:srgbClr val="000000"/>
                </a:solidFill>
              </a:rPr>
              <a:t>латинским </a:t>
            </a:r>
            <a:r>
              <a:rPr lang="ru-RU" sz="2400" dirty="0">
                <a:solidFill>
                  <a:srgbClr val="000000"/>
                </a:solidFill>
              </a:rPr>
              <a:t>језиком.</a:t>
            </a:r>
          </a:p>
          <a:p>
            <a:r>
              <a:rPr lang="ru-RU" sz="2400" dirty="0">
                <a:solidFill>
                  <a:srgbClr val="000000"/>
                </a:solidFill>
              </a:rPr>
              <a:t>Писмо које су користили названо је </a:t>
            </a:r>
            <a:r>
              <a:rPr lang="ru-RU" sz="2400" b="1" dirty="0"/>
              <a:t>лати</a:t>
            </a:r>
            <a:r>
              <a:rPr lang="sr-Cyrl-RS" sz="2400" b="1" dirty="0"/>
              <a:t>ница</a:t>
            </a:r>
            <a:r>
              <a:rPr lang="sr-Cyrl-RS" sz="2400" dirty="0">
                <a:solidFill>
                  <a:srgbClr val="000000"/>
                </a:solidFill>
              </a:rPr>
              <a:t>.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680" y="2924944"/>
            <a:ext cx="5844177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492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b="1" dirty="0">
                <a:latin typeface="+mn-lt"/>
              </a:rPr>
              <a:t>КУЛТУРА СТАРОГ РИМА</a:t>
            </a:r>
            <a:endParaRPr lang="en-US" b="1" dirty="0">
              <a:latin typeface="+mn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r-Cyrl-RS" sz="2400" b="1" u="sng" dirty="0"/>
              <a:t>Римска религија</a:t>
            </a:r>
          </a:p>
          <a:p>
            <a:r>
              <a:rPr lang="sr-Cyrl-RS" sz="2400" dirty="0"/>
              <a:t>Богови као у Грчкој, само са римским именима.</a:t>
            </a:r>
          </a:p>
          <a:p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424" y="2437013"/>
            <a:ext cx="10156433" cy="388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843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b="1" dirty="0">
                <a:solidFill>
                  <a:prstClr val="black"/>
                </a:solidFill>
              </a:rPr>
              <a:t>КУЛТУРА СТАРОГ РИМА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r-Cyrl-RS" sz="2400" b="1" u="sng" dirty="0"/>
              <a:t>Наука</a:t>
            </a:r>
          </a:p>
          <a:p>
            <a:r>
              <a:rPr lang="sr-Cyrl-RS" sz="2400" dirty="0"/>
              <a:t>Велики допринос у развоју природних и друштвених наука.</a:t>
            </a:r>
          </a:p>
          <a:p>
            <a:r>
              <a:rPr lang="ru-RU" sz="2400" b="1" dirty="0"/>
              <a:t>Римско право </a:t>
            </a:r>
            <a:r>
              <a:rPr lang="ru-RU" sz="2400" dirty="0"/>
              <a:t>постало је основ за све касније правне системе</a:t>
            </a:r>
            <a:r>
              <a:rPr lang="sr-Cyrl-RS" sz="2400" dirty="0"/>
              <a:t>.</a:t>
            </a:r>
          </a:p>
          <a:p>
            <a:r>
              <a:rPr lang="sr-Cyrl-RS" sz="2400" b="1" dirty="0"/>
              <a:t>Марко Тулије Цицерон </a:t>
            </a:r>
            <a:r>
              <a:rPr lang="sr-Cyrl-RS" sz="2400" dirty="0"/>
              <a:t>– најпознатији говорник.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9776" y="3495990"/>
            <a:ext cx="3024336" cy="302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626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b="1" dirty="0">
                <a:solidFill>
                  <a:prstClr val="black"/>
                </a:solidFill>
              </a:rPr>
              <a:t>КУЛТУРА СТАРОГ РИМА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r-Cyrl-RS" sz="2400" b="1" u="sng" dirty="0"/>
              <a:t>Историја</a:t>
            </a:r>
          </a:p>
          <a:p>
            <a:r>
              <a:rPr lang="ru-RU" sz="2400" dirty="0"/>
              <a:t>Најпознатији историчари били су </a:t>
            </a:r>
            <a:r>
              <a:rPr lang="ru-RU" sz="2400" b="1" dirty="0"/>
              <a:t>Тит Ливије </a:t>
            </a:r>
            <a:r>
              <a:rPr lang="ru-RU" sz="2400" dirty="0"/>
              <a:t>и </a:t>
            </a:r>
            <a:r>
              <a:rPr lang="ru-RU" sz="2400" b="1" dirty="0"/>
              <a:t>Корнелије Тацит</a:t>
            </a:r>
            <a:r>
              <a:rPr lang="ru-RU" sz="2400" dirty="0"/>
              <a:t>.</a:t>
            </a:r>
          </a:p>
          <a:p>
            <a:r>
              <a:rPr lang="ru-RU" sz="2400" dirty="0"/>
              <a:t>Ливије је истицао поуке из прошлости, а Тацит је инсистирао на непристрасности. </a:t>
            </a:r>
          </a:p>
          <a:p>
            <a:r>
              <a:rPr lang="sr-Cyrl-RS" sz="2400" b="1" u="sng" dirty="0"/>
              <a:t>Књижевност</a:t>
            </a:r>
          </a:p>
          <a:p>
            <a:r>
              <a:rPr lang="sr-Cyrl-RS" sz="2400" dirty="0"/>
              <a:t>Најпознатији песник </a:t>
            </a:r>
            <a:r>
              <a:rPr lang="sr-Cyrl-RS" sz="2400" b="1" dirty="0"/>
              <a:t>Вергилије</a:t>
            </a:r>
            <a:r>
              <a:rPr lang="sr-Cyrl-RS" sz="2400" dirty="0"/>
              <a:t> написао је еп </a:t>
            </a:r>
            <a:r>
              <a:rPr lang="sr-Cyrl-RS" sz="2400" b="1" dirty="0"/>
              <a:t>Енеида</a:t>
            </a:r>
            <a:r>
              <a:rPr lang="sr-Cyrl-RS" sz="2400" dirty="0"/>
              <a:t>.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3792" y="4149080"/>
            <a:ext cx="3456384" cy="240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483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b="1" dirty="0">
                <a:solidFill>
                  <a:prstClr val="black"/>
                </a:solidFill>
              </a:rPr>
              <a:t>КУЛТУРА СТАРОГ РИМА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r-Cyrl-RS" sz="2400" b="1" u="sng" dirty="0"/>
              <a:t>Уметност</a:t>
            </a:r>
          </a:p>
          <a:p>
            <a:r>
              <a:rPr lang="ru-RU" sz="2400" dirty="0"/>
              <a:t>Волели су мозаик, а били су вешти и у осликавању зидова (фреско-сликарство).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551" y="2761418"/>
            <a:ext cx="4468570" cy="33497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072" y="2761418"/>
            <a:ext cx="3149016" cy="337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437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b="1" dirty="0">
                <a:solidFill>
                  <a:prstClr val="black"/>
                </a:solidFill>
              </a:rPr>
              <a:t>КУЛТУРА СТАРОГ РИМА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538" y="1556792"/>
            <a:ext cx="10972800" cy="4525963"/>
          </a:xfrm>
        </p:spPr>
        <p:txBody>
          <a:bodyPr>
            <a:normAutofit/>
          </a:bodyPr>
          <a:lstStyle/>
          <a:p>
            <a:r>
              <a:rPr lang="sr-Cyrl-RS" sz="2400" b="1" u="sng" dirty="0"/>
              <a:t>Градитељство</a:t>
            </a:r>
          </a:p>
          <a:p>
            <a:r>
              <a:rPr lang="sr-Cyrl-RS" sz="2400" dirty="0"/>
              <a:t>Стварали су изузетне грађевине.</a:t>
            </a:r>
          </a:p>
          <a:p>
            <a:r>
              <a:rPr lang="sr-Cyrl-RS" sz="2400" dirty="0"/>
              <a:t>Вијадукти (мостови), тријумфалне капије, акведукти (водоводи), арене...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080" y="3336069"/>
            <a:ext cx="3524246" cy="25220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8177"/>
          <a:stretch/>
        </p:blipFill>
        <p:spPr>
          <a:xfrm>
            <a:off x="4253194" y="3336069"/>
            <a:ext cx="3721487" cy="25220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6864" y="3336069"/>
            <a:ext cx="3667405" cy="259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6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b="1" dirty="0">
                <a:solidFill>
                  <a:prstClr val="black"/>
                </a:solidFill>
              </a:rPr>
              <a:t>КУЛТУРА СТАРОГ РИМА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r-Cyrl-RS" sz="2400" dirty="0"/>
              <a:t>Градили су одличне путеве.</a:t>
            </a:r>
          </a:p>
          <a:p>
            <a:r>
              <a:rPr lang="sr-Cyrl-RS" sz="2400" dirty="0"/>
              <a:t>Улице у градовима углавном су се секле под правим углом.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1704" y="2564904"/>
            <a:ext cx="5302177" cy="356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704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b="1" dirty="0">
                <a:solidFill>
                  <a:prstClr val="black"/>
                </a:solidFill>
              </a:rPr>
              <a:t>КУЛТУРА СТАРОГ РИМА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248" y="1556792"/>
            <a:ext cx="10972800" cy="4525963"/>
          </a:xfrm>
        </p:spPr>
        <p:txBody>
          <a:bodyPr>
            <a:normAutofit/>
          </a:bodyPr>
          <a:lstStyle/>
          <a:p>
            <a:r>
              <a:rPr lang="sr-Cyrl-RS" sz="2400" b="1" u="sng" dirty="0"/>
              <a:t>Свакодневни живот</a:t>
            </a:r>
          </a:p>
          <a:p>
            <a:r>
              <a:rPr lang="ru-RU" sz="2400" dirty="0"/>
              <a:t>Зависио је од друштвеног положаја.</a:t>
            </a:r>
          </a:p>
          <a:p>
            <a:r>
              <a:rPr lang="ru-RU" sz="2400" dirty="0"/>
              <a:t>Патрицији су живели у раскошним кућама, а плебејци у инсулама.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432" y="2998156"/>
            <a:ext cx="4931366" cy="30845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998157"/>
            <a:ext cx="4635483" cy="308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415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b="1" dirty="0">
                <a:solidFill>
                  <a:prstClr val="black"/>
                </a:solidFill>
              </a:rPr>
              <a:t>КУЛТУРА СТАРОГ РИМА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r-Cyrl-RS" sz="2400" dirty="0"/>
              <a:t>Исхрана је била карактеристична за Медитеран.</a:t>
            </a:r>
          </a:p>
          <a:p>
            <a:r>
              <a:rPr lang="ru-RU" sz="2400" dirty="0"/>
              <a:t>Најпознатија врста римске гардеробе била је тога.</a:t>
            </a:r>
          </a:p>
          <a:p>
            <a:r>
              <a:rPr lang="ru-RU" sz="2400" dirty="0"/>
              <a:t>Деца су се школовала од 7. године, а до 12. учило се писање, рачунање и цртање.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5840" y="2996952"/>
            <a:ext cx="1467953" cy="359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714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31F471B6827A43A6A3B8D2F1FF69EB" ma:contentTypeVersion="4" ma:contentTypeDescription="Create a new document." ma:contentTypeScope="" ma:versionID="d57c939829c23042e909ad41a8026656">
  <xsd:schema xmlns:xsd="http://www.w3.org/2001/XMLSchema" xmlns:xs="http://www.w3.org/2001/XMLSchema" xmlns:p="http://schemas.microsoft.com/office/2006/metadata/properties" xmlns:ns2="f2f664af-8f77-4cb3-8a42-734c27c2c5cf" targetNamespace="http://schemas.microsoft.com/office/2006/metadata/properties" ma:root="true" ma:fieldsID="ae29b7c9eafe8cc6670908f11affcca0" ns2:_="">
    <xsd:import namespace="f2f664af-8f77-4cb3-8a42-734c27c2c5c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f664af-8f77-4cb3-8a42-734c27c2c5c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FB16291-B6C6-440B-A45B-4B39BA25D40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E1518733-B9A6-4141-9F55-1EB9295DE2D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A36A3CB-F4CB-47BE-9660-061B8516E38F}"/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228</Words>
  <Application>Microsoft Office PowerPoint</Application>
  <PresentationFormat>Widescreen</PresentationFormat>
  <Paragraphs>36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РИМСКА КУЛТУРА</vt:lpstr>
      <vt:lpstr>КУЛТУРА СТАРОГ РИМА</vt:lpstr>
      <vt:lpstr>КУЛТУРА СТАРОГ РИМА</vt:lpstr>
      <vt:lpstr>КУЛТУРА СТАРОГ РИМА</vt:lpstr>
      <vt:lpstr>КУЛТУРА СТАРОГ РИМА</vt:lpstr>
      <vt:lpstr>КУЛТУРА СТАРОГ РИМА</vt:lpstr>
      <vt:lpstr>КУЛТУРА СТАРОГ РИМА</vt:lpstr>
      <vt:lpstr>КУЛТУРА СТАРОГ РИМА</vt:lpstr>
      <vt:lpstr>КУЛТУРА СТАРОГ РИМА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КУЛТУРА СТАРОГ РИМА</dc:title>
  <dc:creator>Kum</dc:creator>
  <cp:lastModifiedBy>Jovana Radenkovic</cp:lastModifiedBy>
  <cp:revision>26</cp:revision>
  <dcterms:created xsi:type="dcterms:W3CDTF">2015-04-26T18:21:29Z</dcterms:created>
  <dcterms:modified xsi:type="dcterms:W3CDTF">2026-05-06T06:10:24Z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0x0101006D31F471B6827A43A6A3B8D2F1FF69EB</vt:lpwstr>
  </property>
</Properties>
</file>