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9" r:id="rId10"/>
    <p:sldId id="262" r:id="rId11"/>
    <p:sldId id="263" r:id="rId12"/>
    <p:sldId id="264" r:id="rId13"/>
    <p:sldId id="265" r:id="rId14"/>
    <p:sldId id="270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Canva Sans" panose="020B0604020202020204" charset="0"/>
      <p:regular r:id="rId19"/>
    </p:embeddedFont>
    <p:embeddedFont>
      <p:font typeface="Now" panose="020B0604020202020204" charset="0"/>
      <p:regular r:id="rId20"/>
    </p:embeddedFont>
    <p:embeddedFont>
      <p:font typeface="Now Bold" panose="020B0604020202020204" charset="0"/>
      <p:regular r:id="rId21"/>
    </p:embeddedFont>
    <p:embeddedFont>
      <p:font typeface="Now Medium" panose="020B0604020202020204" charset="0"/>
      <p:regular r:id="rId22"/>
    </p:embeddedFont>
    <p:embeddedFont>
      <p:font typeface="Sensa Wild DotFill" panose="020B0604020202020204" charset="0"/>
      <p:regular r:id="rId23"/>
    </p:embeddedFont>
    <p:embeddedFont>
      <p:font typeface="Sunday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0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79332">
            <a:off x="1202168" y="3500076"/>
            <a:ext cx="2468124" cy="3286848"/>
          </a:xfrm>
          <a:custGeom>
            <a:avLst/>
            <a:gdLst/>
            <a:ahLst/>
            <a:cxnLst/>
            <a:rect l="l" t="t" r="r" b="b"/>
            <a:pathLst>
              <a:path w="2468124" h="3286848">
                <a:moveTo>
                  <a:pt x="0" y="0"/>
                </a:moveTo>
                <a:lnTo>
                  <a:pt x="2468124" y="0"/>
                </a:lnTo>
                <a:lnTo>
                  <a:pt x="2468124" y="3286848"/>
                </a:lnTo>
                <a:lnTo>
                  <a:pt x="0" y="3286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544680">
            <a:off x="-98656" y="2516139"/>
            <a:ext cx="1889441" cy="1769204"/>
          </a:xfrm>
          <a:custGeom>
            <a:avLst/>
            <a:gdLst/>
            <a:ahLst/>
            <a:cxnLst/>
            <a:rect l="l" t="t" r="r" b="b"/>
            <a:pathLst>
              <a:path w="1889441" h="1769204">
                <a:moveTo>
                  <a:pt x="0" y="0"/>
                </a:moveTo>
                <a:lnTo>
                  <a:pt x="1889441" y="0"/>
                </a:lnTo>
                <a:lnTo>
                  <a:pt x="1889441" y="1769203"/>
                </a:lnTo>
                <a:lnTo>
                  <a:pt x="0" y="1769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623454">
            <a:off x="367686" y="1301331"/>
            <a:ext cx="1404263" cy="2914509"/>
          </a:xfrm>
          <a:custGeom>
            <a:avLst/>
            <a:gdLst/>
            <a:ahLst/>
            <a:cxnLst/>
            <a:rect l="l" t="t" r="r" b="b"/>
            <a:pathLst>
              <a:path w="1404263" h="2914509">
                <a:moveTo>
                  <a:pt x="0" y="0"/>
                </a:moveTo>
                <a:lnTo>
                  <a:pt x="1404264" y="0"/>
                </a:lnTo>
                <a:lnTo>
                  <a:pt x="1404264" y="2914509"/>
                </a:lnTo>
                <a:lnTo>
                  <a:pt x="0" y="2914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07594" y="5958581"/>
            <a:ext cx="3788601" cy="3747270"/>
          </a:xfrm>
          <a:custGeom>
            <a:avLst/>
            <a:gdLst/>
            <a:ahLst/>
            <a:cxnLst/>
            <a:rect l="l" t="t" r="r" b="b"/>
            <a:pathLst>
              <a:path w="3788601" h="3747270">
                <a:moveTo>
                  <a:pt x="0" y="0"/>
                </a:moveTo>
                <a:lnTo>
                  <a:pt x="3788600" y="0"/>
                </a:lnTo>
                <a:lnTo>
                  <a:pt x="3788600" y="3747270"/>
                </a:lnTo>
                <a:lnTo>
                  <a:pt x="0" y="3747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07594" y="6078804"/>
            <a:ext cx="3780099" cy="3780099"/>
          </a:xfrm>
          <a:custGeom>
            <a:avLst/>
            <a:gdLst/>
            <a:ahLst/>
            <a:cxnLst/>
            <a:rect l="l" t="t" r="r" b="b"/>
            <a:pathLst>
              <a:path w="3780099" h="3780099">
                <a:moveTo>
                  <a:pt x="0" y="0"/>
                </a:moveTo>
                <a:lnTo>
                  <a:pt x="3780099" y="0"/>
                </a:lnTo>
                <a:lnTo>
                  <a:pt x="3780099" y="3780100"/>
                </a:lnTo>
                <a:lnTo>
                  <a:pt x="0" y="37801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20323" y="6717411"/>
            <a:ext cx="2232007" cy="5494171"/>
          </a:xfrm>
          <a:custGeom>
            <a:avLst/>
            <a:gdLst/>
            <a:ahLst/>
            <a:cxnLst/>
            <a:rect l="l" t="t" r="r" b="b"/>
            <a:pathLst>
              <a:path w="2232007" h="5494171">
                <a:moveTo>
                  <a:pt x="0" y="0"/>
                </a:moveTo>
                <a:lnTo>
                  <a:pt x="2232007" y="0"/>
                </a:lnTo>
                <a:lnTo>
                  <a:pt x="2232007" y="5494170"/>
                </a:lnTo>
                <a:lnTo>
                  <a:pt x="0" y="54941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51482">
            <a:off x="14623179" y="202602"/>
            <a:ext cx="4095337" cy="1377522"/>
          </a:xfrm>
          <a:custGeom>
            <a:avLst/>
            <a:gdLst/>
            <a:ahLst/>
            <a:cxnLst/>
            <a:rect l="l" t="t" r="r" b="b"/>
            <a:pathLst>
              <a:path w="4095337" h="1377522">
                <a:moveTo>
                  <a:pt x="0" y="0"/>
                </a:moveTo>
                <a:lnTo>
                  <a:pt x="4095337" y="0"/>
                </a:lnTo>
                <a:lnTo>
                  <a:pt x="4095337" y="1377522"/>
                </a:lnTo>
                <a:lnTo>
                  <a:pt x="0" y="13775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179374">
            <a:off x="16298103" y="1043622"/>
            <a:ext cx="1569721" cy="1469830"/>
          </a:xfrm>
          <a:custGeom>
            <a:avLst/>
            <a:gdLst/>
            <a:ahLst/>
            <a:cxnLst/>
            <a:rect l="l" t="t" r="r" b="b"/>
            <a:pathLst>
              <a:path w="1569721" h="1469830">
                <a:moveTo>
                  <a:pt x="0" y="0"/>
                </a:moveTo>
                <a:lnTo>
                  <a:pt x="1569721" y="0"/>
                </a:lnTo>
                <a:lnTo>
                  <a:pt x="1569721" y="1469830"/>
                </a:lnTo>
                <a:lnTo>
                  <a:pt x="0" y="14698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789838" y="2758586"/>
            <a:ext cx="2469462" cy="3641298"/>
          </a:xfrm>
          <a:custGeom>
            <a:avLst/>
            <a:gdLst/>
            <a:ahLst/>
            <a:cxnLst/>
            <a:rect l="l" t="t" r="r" b="b"/>
            <a:pathLst>
              <a:path w="2469462" h="3641298">
                <a:moveTo>
                  <a:pt x="0" y="0"/>
                </a:moveTo>
                <a:lnTo>
                  <a:pt x="2469462" y="0"/>
                </a:lnTo>
                <a:lnTo>
                  <a:pt x="2469462" y="3641298"/>
                </a:lnTo>
                <a:lnTo>
                  <a:pt x="0" y="36412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843760" y="1403228"/>
            <a:ext cx="11125987" cy="6565572"/>
            <a:chOff x="0" y="0"/>
            <a:chExt cx="14834650" cy="875409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753492"/>
              <a:ext cx="14834650" cy="6061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40"/>
                </a:lnSpc>
              </a:pPr>
              <a:r>
                <a:rPr lang="en-US" sz="12000">
                  <a:solidFill>
                    <a:srgbClr val="493423"/>
                  </a:solidFill>
                  <a:latin typeface="Sunday"/>
                </a:rPr>
                <a:t>Хуманизам и ренесанса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4834650" cy="622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493423"/>
                  </a:solidFill>
                  <a:latin typeface="Now"/>
                </a:rPr>
                <a:t>6. разред</a:t>
              </a:r>
            </a:p>
          </p:txBody>
        </p:sp>
        <p:sp>
          <p:nvSpPr>
            <p:cNvPr id="14" name="Freeform 14"/>
            <p:cNvSpPr/>
            <p:nvPr/>
          </p:nvSpPr>
          <p:spPr>
            <a:xfrm rot="-5400000">
              <a:off x="7073947" y="4689030"/>
              <a:ext cx="686756" cy="5040411"/>
            </a:xfrm>
            <a:custGeom>
              <a:avLst/>
              <a:gdLst/>
              <a:ahLst/>
              <a:cxnLst/>
              <a:rect l="l" t="t" r="r" b="b"/>
              <a:pathLst>
                <a:path w="686756" h="5040411">
                  <a:moveTo>
                    <a:pt x="0" y="0"/>
                  </a:moveTo>
                  <a:lnTo>
                    <a:pt x="686756" y="0"/>
                  </a:lnTo>
                  <a:lnTo>
                    <a:pt x="686756" y="5040411"/>
                  </a:lnTo>
                  <a:lnTo>
                    <a:pt x="0" y="5040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131517"/>
              <a:ext cx="14834650" cy="622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493423"/>
                  </a:solidFill>
                  <a:latin typeface="Now"/>
                </a:rPr>
                <a:t>аутор: Тијана Мијалковић, проф. историје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2655868" y="9258300"/>
            <a:ext cx="1199736" cy="2214278"/>
          </a:xfrm>
          <a:custGeom>
            <a:avLst/>
            <a:gdLst/>
            <a:ahLst/>
            <a:cxnLst/>
            <a:rect l="l" t="t" r="r" b="b"/>
            <a:pathLst>
              <a:path w="1199736" h="2214278">
                <a:moveTo>
                  <a:pt x="0" y="0"/>
                </a:moveTo>
                <a:lnTo>
                  <a:pt x="1199736" y="0"/>
                </a:lnTo>
                <a:lnTo>
                  <a:pt x="1199736" y="2214278"/>
                </a:lnTo>
                <a:lnTo>
                  <a:pt x="0" y="22142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47625">
            <a:off x="16618611" y="848209"/>
            <a:ext cx="1008138" cy="1860657"/>
          </a:xfrm>
          <a:custGeom>
            <a:avLst/>
            <a:gdLst/>
            <a:ahLst/>
            <a:cxnLst/>
            <a:rect l="l" t="t" r="r" b="b"/>
            <a:pathLst>
              <a:path w="1008138" h="1860657">
                <a:moveTo>
                  <a:pt x="0" y="0"/>
                </a:moveTo>
                <a:lnTo>
                  <a:pt x="1008138" y="0"/>
                </a:lnTo>
                <a:lnTo>
                  <a:pt x="1008138" y="1860656"/>
                </a:lnTo>
                <a:lnTo>
                  <a:pt x="0" y="18606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60710">
            <a:off x="14429462" y="-942758"/>
            <a:ext cx="4134082" cy="2052008"/>
          </a:xfrm>
          <a:custGeom>
            <a:avLst/>
            <a:gdLst/>
            <a:ahLst/>
            <a:cxnLst/>
            <a:rect l="l" t="t" r="r" b="b"/>
            <a:pathLst>
              <a:path w="4134082" h="2052008">
                <a:moveTo>
                  <a:pt x="0" y="0"/>
                </a:moveTo>
                <a:lnTo>
                  <a:pt x="4134082" y="0"/>
                </a:lnTo>
                <a:lnTo>
                  <a:pt x="4134082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3595" y="1851392"/>
            <a:ext cx="3771190" cy="6584217"/>
          </a:xfrm>
          <a:custGeom>
            <a:avLst/>
            <a:gdLst/>
            <a:ahLst/>
            <a:cxnLst/>
            <a:rect l="l" t="t" r="r" b="b"/>
            <a:pathLst>
              <a:path w="3771190" h="6584217">
                <a:moveTo>
                  <a:pt x="0" y="0"/>
                </a:moveTo>
                <a:lnTo>
                  <a:pt x="3771190" y="0"/>
                </a:lnTo>
                <a:lnTo>
                  <a:pt x="3771190" y="6584216"/>
                </a:lnTo>
                <a:lnTo>
                  <a:pt x="0" y="6584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85" r="-281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28206" y="1851392"/>
            <a:ext cx="11663470" cy="6584217"/>
          </a:xfrm>
          <a:custGeom>
            <a:avLst/>
            <a:gdLst/>
            <a:ahLst/>
            <a:cxnLst/>
            <a:rect l="l" t="t" r="r" b="b"/>
            <a:pathLst>
              <a:path w="11663470" h="6584217">
                <a:moveTo>
                  <a:pt x="0" y="0"/>
                </a:moveTo>
                <a:lnTo>
                  <a:pt x="11663469" y="0"/>
                </a:lnTo>
                <a:lnTo>
                  <a:pt x="11663469" y="6584216"/>
                </a:lnTo>
                <a:lnTo>
                  <a:pt x="0" y="658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619693" y="8693445"/>
            <a:ext cx="7680494" cy="75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anva Sans"/>
              </a:rPr>
              <a:t>Стварање човека (Адама)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6877" y="8768983"/>
            <a:ext cx="4384627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</a:rPr>
              <a:t>Давид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74785" y="489004"/>
            <a:ext cx="11455476" cy="95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493423"/>
                </a:solidFill>
                <a:latin typeface="Sensa Wild DotFill"/>
              </a:rPr>
              <a:t> МИКЕЛАНЂЕЛО БУОНАРОТИ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34374" y="1306726"/>
            <a:ext cx="10239452" cy="7951574"/>
          </a:xfrm>
          <a:custGeom>
            <a:avLst/>
            <a:gdLst/>
            <a:ahLst/>
            <a:cxnLst/>
            <a:rect l="l" t="t" r="r" b="b"/>
            <a:pathLst>
              <a:path w="10239452" h="7951574">
                <a:moveTo>
                  <a:pt x="0" y="0"/>
                </a:moveTo>
                <a:lnTo>
                  <a:pt x="10239451" y="0"/>
                </a:lnTo>
                <a:lnTo>
                  <a:pt x="10239451" y="7951574"/>
                </a:lnTo>
                <a:lnTo>
                  <a:pt x="0" y="7951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722647" y="141714"/>
            <a:ext cx="6842706" cy="820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493423"/>
                </a:solidFill>
                <a:latin typeface="Sunday"/>
              </a:rPr>
              <a:t>РАФАЕЛО САНТИ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66060" y="9175567"/>
            <a:ext cx="5199100" cy="75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dirty="0" err="1">
                <a:solidFill>
                  <a:srgbClr val="000000"/>
                </a:solidFill>
                <a:latin typeface="Canva Sans"/>
              </a:rPr>
              <a:t>Анти</a:t>
            </a:r>
            <a:r>
              <a:rPr lang="sr-Cyrl-BA" sz="4399" dirty="0" err="1">
                <a:solidFill>
                  <a:srgbClr val="000000"/>
                </a:solidFill>
                <a:latin typeface="Canva Sans"/>
              </a:rPr>
              <a:t>нс</a:t>
            </a:r>
            <a:r>
              <a:rPr lang="en-US" sz="4399" dirty="0" err="1">
                <a:solidFill>
                  <a:srgbClr val="000000"/>
                </a:solidFill>
                <a:latin typeface="Canva Sans"/>
              </a:rPr>
              <a:t>ка</a:t>
            </a:r>
            <a:r>
              <a:rPr lang="en-US" sz="4399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Canva Sans"/>
              </a:rPr>
              <a:t>школа</a:t>
            </a:r>
            <a:endParaRPr lang="en-US" sz="4399" dirty="0">
              <a:solidFill>
                <a:srgbClr val="000000"/>
              </a:solidFill>
              <a:latin typeface="Canv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722647" y="141714"/>
            <a:ext cx="6842706" cy="820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sr-Cyrl-BA" sz="4800" dirty="0" err="1">
                <a:solidFill>
                  <a:srgbClr val="493423"/>
                </a:solidFill>
                <a:latin typeface="Sunday"/>
              </a:rPr>
              <a:t>ДоНАТЕЛО</a:t>
            </a:r>
            <a:r>
              <a:rPr lang="sr-Cyrl-BA" sz="4800" dirty="0">
                <a:solidFill>
                  <a:srgbClr val="493423"/>
                </a:solidFill>
                <a:latin typeface="Sunday"/>
              </a:rPr>
              <a:t> </a:t>
            </a:r>
            <a:r>
              <a:rPr lang="sr-Cyrl-BA" sz="4800" dirty="0" err="1">
                <a:solidFill>
                  <a:srgbClr val="493423"/>
                </a:solidFill>
                <a:latin typeface="Sunday"/>
              </a:rPr>
              <a:t>БАРДИ</a:t>
            </a:r>
            <a:endParaRPr lang="en-US" sz="4800" dirty="0">
              <a:solidFill>
                <a:srgbClr val="493423"/>
              </a:solidFill>
              <a:latin typeface="Sunday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84918" y="8821254"/>
            <a:ext cx="5199100" cy="75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sr-Cyrl-BA" sz="4399" dirty="0" err="1">
                <a:solidFill>
                  <a:srgbClr val="000000"/>
                </a:solidFill>
                <a:latin typeface="Canva Sans"/>
              </a:rPr>
              <a:t>Броназани</a:t>
            </a:r>
            <a:r>
              <a:rPr lang="sr-Cyrl-BA" sz="4399" dirty="0">
                <a:solidFill>
                  <a:srgbClr val="000000"/>
                </a:solidFill>
                <a:latin typeface="Canva Sans"/>
              </a:rPr>
              <a:t> Давид</a:t>
            </a:r>
            <a:endParaRPr lang="en-US" sz="4399" dirty="0">
              <a:solidFill>
                <a:srgbClr val="000000"/>
              </a:solidFill>
              <a:latin typeface="Canva Sans"/>
            </a:endParaRPr>
          </a:p>
        </p:txBody>
      </p:sp>
      <p:pic>
        <p:nvPicPr>
          <p:cNvPr id="6" name="Picture 5" descr="A statue of a person holding a sword&#10;&#10;AI-generated content may be incorrect.">
            <a:extLst>
              <a:ext uri="{FF2B5EF4-FFF2-40B4-BE49-F238E27FC236}">
                <a16:creationId xmlns:a16="http://schemas.microsoft.com/office/drawing/2014/main" id="{FD47D700-ABF2-1D37-CF55-55F3F478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65746"/>
            <a:ext cx="4796603" cy="7200900"/>
          </a:xfrm>
          <a:prstGeom prst="rect">
            <a:avLst/>
          </a:prstGeom>
        </p:spPr>
      </p:pic>
      <p:pic>
        <p:nvPicPr>
          <p:cNvPr id="8" name="Picture 7" descr="A painting of a person holding a baby&#10;&#10;AI-generated content may be incorrect.">
            <a:extLst>
              <a:ext uri="{FF2B5EF4-FFF2-40B4-BE49-F238E27FC236}">
                <a16:creationId xmlns:a16="http://schemas.microsoft.com/office/drawing/2014/main" id="{52A42C7D-E991-DAAB-F8EC-FB6A07144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275246"/>
            <a:ext cx="5459514" cy="7581900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EA3C3176-ECCF-7C7A-BA7D-6F7065CB5DEA}"/>
              </a:ext>
            </a:extLst>
          </p:cNvPr>
          <p:cNvSpPr txBox="1"/>
          <p:nvPr/>
        </p:nvSpPr>
        <p:spPr>
          <a:xfrm>
            <a:off x="8879764" y="8857146"/>
            <a:ext cx="6597586" cy="744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sr-Cyrl-BA" sz="4399" dirty="0">
                <a:solidFill>
                  <a:srgbClr val="000000"/>
                </a:solidFill>
                <a:latin typeface="Canva Sans"/>
              </a:rPr>
              <a:t>Богородица с </a:t>
            </a:r>
            <a:r>
              <a:rPr lang="sr-Cyrl-BA" sz="4399" dirty="0" err="1">
                <a:solidFill>
                  <a:srgbClr val="000000"/>
                </a:solidFill>
                <a:latin typeface="Canva Sans"/>
              </a:rPr>
              <a:t>дететом</a:t>
            </a:r>
            <a:endParaRPr lang="en-US" sz="4399" dirty="0">
              <a:solidFill>
                <a:srgbClr val="000000"/>
              </a:solidFill>
              <a:latin typeface="Canva Sans"/>
            </a:endParaRPr>
          </a:p>
        </p:txBody>
      </p:sp>
    </p:spTree>
    <p:extLst>
      <p:ext uri="{BB962C8B-B14F-4D97-AF65-F5344CB8AC3E}">
        <p14:creationId xmlns:p14="http://schemas.microsoft.com/office/powerpoint/2010/main" val="355243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7844" y="1708318"/>
            <a:ext cx="3892724" cy="7219889"/>
          </a:xfrm>
          <a:custGeom>
            <a:avLst/>
            <a:gdLst/>
            <a:ahLst/>
            <a:cxnLst/>
            <a:rect l="l" t="t" r="r" b="b"/>
            <a:pathLst>
              <a:path w="3892724" h="7219889">
                <a:moveTo>
                  <a:pt x="0" y="0"/>
                </a:moveTo>
                <a:lnTo>
                  <a:pt x="3892724" y="0"/>
                </a:lnTo>
                <a:lnTo>
                  <a:pt x="3892724" y="7219889"/>
                </a:lnTo>
                <a:lnTo>
                  <a:pt x="0" y="72198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55489" y="1883081"/>
            <a:ext cx="4842547" cy="6870364"/>
          </a:xfrm>
          <a:custGeom>
            <a:avLst/>
            <a:gdLst/>
            <a:ahLst/>
            <a:cxnLst/>
            <a:rect l="l" t="t" r="r" b="b"/>
            <a:pathLst>
              <a:path w="4842547" h="6870364">
                <a:moveTo>
                  <a:pt x="0" y="0"/>
                </a:moveTo>
                <a:lnTo>
                  <a:pt x="4842548" y="0"/>
                </a:lnTo>
                <a:lnTo>
                  <a:pt x="4842548" y="6870364"/>
                </a:lnTo>
                <a:lnTo>
                  <a:pt x="0" y="6870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34057" y="141714"/>
            <a:ext cx="6842706" cy="88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493423"/>
                </a:solidFill>
                <a:latin typeface="Sunday"/>
              </a:rPr>
              <a:t>АЛБРЕХТ ДИРЕР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07548" y="9139568"/>
            <a:ext cx="8338430" cy="75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anva Sans"/>
              </a:rPr>
              <a:t>Четири јахача апокалипсе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9215107"/>
            <a:ext cx="6691012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</a:rPr>
              <a:t>Портрет Карла Великог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45737" y="1028700"/>
            <a:ext cx="5746096" cy="8082420"/>
          </a:xfrm>
          <a:custGeom>
            <a:avLst/>
            <a:gdLst/>
            <a:ahLst/>
            <a:cxnLst/>
            <a:rect l="l" t="t" r="r" b="b"/>
            <a:pathLst>
              <a:path w="5746096" h="8082420">
                <a:moveTo>
                  <a:pt x="0" y="0"/>
                </a:moveTo>
                <a:lnTo>
                  <a:pt x="5746096" y="0"/>
                </a:lnTo>
                <a:lnTo>
                  <a:pt x="5746096" y="8082420"/>
                </a:lnTo>
                <a:lnTo>
                  <a:pt x="0" y="8082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6130" y="1214429"/>
            <a:ext cx="5616151" cy="7710963"/>
          </a:xfrm>
          <a:custGeom>
            <a:avLst/>
            <a:gdLst/>
            <a:ahLst/>
            <a:cxnLst/>
            <a:rect l="l" t="t" r="r" b="b"/>
            <a:pathLst>
              <a:path w="5616151" h="7710963">
                <a:moveTo>
                  <a:pt x="0" y="0"/>
                </a:moveTo>
                <a:lnTo>
                  <a:pt x="5616152" y="0"/>
                </a:lnTo>
                <a:lnTo>
                  <a:pt x="561615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939461" y="59110"/>
            <a:ext cx="4933963" cy="96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80"/>
              </a:lnSpc>
              <a:spcBef>
                <a:spcPct val="0"/>
              </a:spcBef>
            </a:pPr>
            <a:r>
              <a:rPr lang="en-US" sz="5700">
                <a:solidFill>
                  <a:srgbClr val="493423"/>
                </a:solidFill>
                <a:latin typeface="Sunday"/>
              </a:rPr>
              <a:t>ЈАН ВАН АЈК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49570" y="9172575"/>
            <a:ext cx="8338430" cy="75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anva Sans"/>
              </a:rPr>
              <a:t>Портрет Арнолфинијевих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7521" y="9248113"/>
            <a:ext cx="7313370" cy="679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</a:rPr>
              <a:t>Човек са црвеним турбаном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73038">
            <a:off x="8269765" y="2379904"/>
            <a:ext cx="2578359" cy="2742935"/>
          </a:xfrm>
          <a:custGeom>
            <a:avLst/>
            <a:gdLst/>
            <a:ahLst/>
            <a:cxnLst/>
            <a:rect l="l" t="t" r="r" b="b"/>
            <a:pathLst>
              <a:path w="2578359" h="2742935">
                <a:moveTo>
                  <a:pt x="0" y="0"/>
                </a:moveTo>
                <a:lnTo>
                  <a:pt x="2578359" y="0"/>
                </a:lnTo>
                <a:lnTo>
                  <a:pt x="2578359" y="2742935"/>
                </a:lnTo>
                <a:lnTo>
                  <a:pt x="0" y="2742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186325">
            <a:off x="2402899" y="4144345"/>
            <a:ext cx="13230055" cy="3437089"/>
            <a:chOff x="0" y="0"/>
            <a:chExt cx="17640073" cy="4582785"/>
          </a:xfrm>
        </p:grpSpPr>
        <p:sp>
          <p:nvSpPr>
            <p:cNvPr id="4" name="Freeform 4"/>
            <p:cNvSpPr/>
            <p:nvPr/>
          </p:nvSpPr>
          <p:spPr>
            <a:xfrm>
              <a:off x="0" y="766114"/>
              <a:ext cx="12021011" cy="3816671"/>
            </a:xfrm>
            <a:custGeom>
              <a:avLst/>
              <a:gdLst/>
              <a:ahLst/>
              <a:cxnLst/>
              <a:rect l="l" t="t" r="r" b="b"/>
              <a:pathLst>
                <a:path w="12021011" h="3816671">
                  <a:moveTo>
                    <a:pt x="0" y="0"/>
                  </a:moveTo>
                  <a:lnTo>
                    <a:pt x="12021011" y="0"/>
                  </a:lnTo>
                  <a:lnTo>
                    <a:pt x="12021011" y="3816671"/>
                  </a:lnTo>
                  <a:lnTo>
                    <a:pt x="0" y="3816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-170129">
              <a:off x="6713958" y="265838"/>
              <a:ext cx="10840303" cy="3737660"/>
            </a:xfrm>
            <a:custGeom>
              <a:avLst/>
              <a:gdLst/>
              <a:ahLst/>
              <a:cxnLst/>
              <a:rect l="l" t="t" r="r" b="b"/>
              <a:pathLst>
                <a:path w="10840303" h="3737660">
                  <a:moveTo>
                    <a:pt x="0" y="0"/>
                  </a:moveTo>
                  <a:lnTo>
                    <a:pt x="10840303" y="0"/>
                  </a:lnTo>
                  <a:lnTo>
                    <a:pt x="10840303" y="3737661"/>
                  </a:lnTo>
                  <a:lnTo>
                    <a:pt x="0" y="3737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5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5179374">
            <a:off x="8381601" y="1672853"/>
            <a:ext cx="1415198" cy="1325140"/>
          </a:xfrm>
          <a:custGeom>
            <a:avLst/>
            <a:gdLst/>
            <a:ahLst/>
            <a:cxnLst/>
            <a:rect l="l" t="t" r="r" b="b"/>
            <a:pathLst>
              <a:path w="1415198" h="1325140">
                <a:moveTo>
                  <a:pt x="0" y="0"/>
                </a:moveTo>
                <a:lnTo>
                  <a:pt x="1415198" y="0"/>
                </a:lnTo>
                <a:lnTo>
                  <a:pt x="1415198" y="1325140"/>
                </a:lnTo>
                <a:lnTo>
                  <a:pt x="0" y="1325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093829" y="3344772"/>
            <a:ext cx="3331340" cy="1284080"/>
          </a:xfrm>
          <a:custGeom>
            <a:avLst/>
            <a:gdLst/>
            <a:ahLst/>
            <a:cxnLst/>
            <a:rect l="l" t="t" r="r" b="b"/>
            <a:pathLst>
              <a:path w="3331340" h="1284080">
                <a:moveTo>
                  <a:pt x="0" y="0"/>
                </a:moveTo>
                <a:lnTo>
                  <a:pt x="3331340" y="0"/>
                </a:lnTo>
                <a:lnTo>
                  <a:pt x="3331340" y="1284080"/>
                </a:lnTo>
                <a:lnTo>
                  <a:pt x="0" y="1284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62831" y="2109947"/>
            <a:ext cx="2226369" cy="3282849"/>
          </a:xfrm>
          <a:custGeom>
            <a:avLst/>
            <a:gdLst/>
            <a:ahLst/>
            <a:cxnLst/>
            <a:rect l="l" t="t" r="r" b="b"/>
            <a:pathLst>
              <a:path w="2226369" h="3282849">
                <a:moveTo>
                  <a:pt x="0" y="0"/>
                </a:moveTo>
                <a:lnTo>
                  <a:pt x="2226369" y="0"/>
                </a:lnTo>
                <a:lnTo>
                  <a:pt x="2226369" y="3282850"/>
                </a:lnTo>
                <a:lnTo>
                  <a:pt x="0" y="32828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47625">
            <a:off x="8670558" y="1496676"/>
            <a:ext cx="908897" cy="1677494"/>
          </a:xfrm>
          <a:custGeom>
            <a:avLst/>
            <a:gdLst/>
            <a:ahLst/>
            <a:cxnLst/>
            <a:rect l="l" t="t" r="r" b="b"/>
            <a:pathLst>
              <a:path w="908897" h="1677494">
                <a:moveTo>
                  <a:pt x="0" y="0"/>
                </a:moveTo>
                <a:lnTo>
                  <a:pt x="908897" y="0"/>
                </a:lnTo>
                <a:lnTo>
                  <a:pt x="908897" y="1677494"/>
                </a:lnTo>
                <a:lnTo>
                  <a:pt x="0" y="16774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 rot="-74887">
            <a:off x="1553535" y="5102341"/>
            <a:ext cx="14602754" cy="1789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88"/>
              </a:lnSpc>
              <a:spcBef>
                <a:spcPct val="0"/>
              </a:spcBef>
            </a:pPr>
            <a:r>
              <a:rPr lang="en-US" sz="10491">
                <a:solidFill>
                  <a:srgbClr val="493423"/>
                </a:solidFill>
                <a:latin typeface="Sensa Wild DotFill"/>
              </a:rPr>
              <a:t>ХВАЛА НА ПАЖЊИ!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0896" y="962025"/>
            <a:ext cx="17590589" cy="197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5" lvl="1" indent="-399412" algn="l">
              <a:lnSpc>
                <a:spcPts val="5179"/>
              </a:lnSpc>
              <a:buFont typeface="Arial"/>
              <a:buChar char="•"/>
            </a:pP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Почетак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новог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века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доноси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велике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промене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у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култури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и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уметности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.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Цент</a:t>
            </a:r>
            <a:r>
              <a:rPr lang="sr-Cyrl-BA" sz="3699" dirty="0">
                <a:solidFill>
                  <a:srgbClr val="493423"/>
                </a:solidFill>
                <a:latin typeface="Now Medium"/>
              </a:rPr>
              <a:t>ар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интересовања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постаје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човек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са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свим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својим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врлинама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и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манама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,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насупрот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средњем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веку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у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коме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је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све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било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подређено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 </a:t>
            </a:r>
            <a:r>
              <a:rPr lang="en-US" sz="3699" dirty="0" err="1">
                <a:solidFill>
                  <a:srgbClr val="493423"/>
                </a:solidFill>
                <a:latin typeface="Now Medium"/>
              </a:rPr>
              <a:t>религији</a:t>
            </a:r>
            <a:r>
              <a:rPr lang="en-US" sz="3699" dirty="0">
                <a:solidFill>
                  <a:srgbClr val="493423"/>
                </a:solidFill>
                <a:latin typeface="Now Medium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78189" y="4034548"/>
            <a:ext cx="11935326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93423"/>
                </a:solidFill>
                <a:latin typeface="Now Medium"/>
              </a:rPr>
              <a:t>У XIV веку јављају се </a:t>
            </a:r>
            <a:r>
              <a:rPr lang="en-US" sz="3800">
                <a:solidFill>
                  <a:srgbClr val="493423"/>
                </a:solidFill>
                <a:latin typeface="Now Bold"/>
              </a:rPr>
              <a:t>ХУМАНИСТИ</a:t>
            </a:r>
            <a:r>
              <a:rPr lang="en-US" sz="3800">
                <a:solidFill>
                  <a:srgbClr val="493423"/>
                </a:solidFill>
                <a:latin typeface="Now Medium"/>
              </a:rPr>
              <a:t> - учени људи коју су се окренули проучавању грчког и римског наслеђа и ширењу античке културе. </a:t>
            </a:r>
          </a:p>
        </p:txBody>
      </p:sp>
      <p:sp>
        <p:nvSpPr>
          <p:cNvPr id="4" name="Freeform 4"/>
          <p:cNvSpPr/>
          <p:nvPr/>
        </p:nvSpPr>
        <p:spPr>
          <a:xfrm>
            <a:off x="13097920" y="3387934"/>
            <a:ext cx="3634906" cy="3595252"/>
          </a:xfrm>
          <a:custGeom>
            <a:avLst/>
            <a:gdLst/>
            <a:ahLst/>
            <a:cxnLst/>
            <a:rect l="l" t="t" r="r" b="b"/>
            <a:pathLst>
              <a:path w="3634906" h="3595252">
                <a:moveTo>
                  <a:pt x="0" y="0"/>
                </a:moveTo>
                <a:lnTo>
                  <a:pt x="3634906" y="0"/>
                </a:lnTo>
                <a:lnTo>
                  <a:pt x="3634906" y="3595252"/>
                </a:lnTo>
                <a:lnTo>
                  <a:pt x="0" y="3595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39146" y="3513646"/>
            <a:ext cx="3469540" cy="3469540"/>
          </a:xfrm>
          <a:custGeom>
            <a:avLst/>
            <a:gdLst/>
            <a:ahLst/>
            <a:cxnLst/>
            <a:rect l="l" t="t" r="r" b="b"/>
            <a:pathLst>
              <a:path w="3469540" h="3469540">
                <a:moveTo>
                  <a:pt x="0" y="0"/>
                </a:moveTo>
                <a:lnTo>
                  <a:pt x="3469541" y="0"/>
                </a:lnTo>
                <a:lnTo>
                  <a:pt x="3469541" y="3469540"/>
                </a:lnTo>
                <a:lnTo>
                  <a:pt x="0" y="346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862555" y="4804484"/>
            <a:ext cx="2422724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20"/>
              </a:lnSpc>
              <a:spcBef>
                <a:spcPct val="0"/>
              </a:spcBef>
            </a:pPr>
            <a:r>
              <a:rPr lang="en-US" sz="2850">
                <a:solidFill>
                  <a:srgbClr val="493423"/>
                </a:solidFill>
                <a:latin typeface="Now Bold"/>
              </a:rPr>
              <a:t>HUMANUS = људски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6983186"/>
            <a:ext cx="3440467" cy="3221528"/>
          </a:xfrm>
          <a:custGeom>
            <a:avLst/>
            <a:gdLst/>
            <a:ahLst/>
            <a:cxnLst/>
            <a:rect l="l" t="t" r="r" b="b"/>
            <a:pathLst>
              <a:path w="3440467" h="3221528">
                <a:moveTo>
                  <a:pt x="0" y="0"/>
                </a:moveTo>
                <a:lnTo>
                  <a:pt x="3440467" y="0"/>
                </a:lnTo>
                <a:lnTo>
                  <a:pt x="3440467" y="3221529"/>
                </a:lnTo>
                <a:lnTo>
                  <a:pt x="0" y="3221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6983186"/>
            <a:ext cx="3278700" cy="3278700"/>
          </a:xfrm>
          <a:custGeom>
            <a:avLst/>
            <a:gdLst/>
            <a:ahLst/>
            <a:cxnLst/>
            <a:rect l="l" t="t" r="r" b="b"/>
            <a:pathLst>
              <a:path w="3278700" h="3278700">
                <a:moveTo>
                  <a:pt x="0" y="0"/>
                </a:moveTo>
                <a:lnTo>
                  <a:pt x="3278700" y="0"/>
                </a:lnTo>
                <a:lnTo>
                  <a:pt x="3278700" y="3278701"/>
                </a:lnTo>
                <a:lnTo>
                  <a:pt x="0" y="32787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130883" y="7957122"/>
            <a:ext cx="3074335" cy="135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36"/>
              </a:lnSpc>
              <a:spcBef>
                <a:spcPct val="0"/>
              </a:spcBef>
            </a:pPr>
            <a:r>
              <a:rPr lang="en-US" sz="2947">
                <a:solidFill>
                  <a:srgbClr val="493423"/>
                </a:solidFill>
                <a:latin typeface="Now Bold"/>
              </a:rPr>
              <a:t>Ренесанса = препород, обнова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50536" y="7261096"/>
            <a:ext cx="12984684" cy="264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93423"/>
                </a:solidFill>
                <a:latin typeface="Now Bold"/>
              </a:rPr>
              <a:t>Ренесанса</a:t>
            </a:r>
            <a:r>
              <a:rPr lang="en-US" sz="3800">
                <a:solidFill>
                  <a:srgbClr val="493423"/>
                </a:solidFill>
                <a:latin typeface="Now"/>
              </a:rPr>
              <a:t> је покрет за повратак античкој култури у свим областима осим религији. </a:t>
            </a:r>
          </a:p>
          <a:p>
            <a:pPr marL="820421" lvl="1" indent="-410210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93423"/>
                </a:solidFill>
                <a:latin typeface="Now"/>
              </a:rPr>
              <a:t>Утицала је на науку, културу, уметност и свакодневни живот.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1070"/>
            <a:ext cx="10759900" cy="66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493423"/>
                </a:solidFill>
                <a:latin typeface="Sunday"/>
              </a:rPr>
              <a:t>Повратак антици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3134"/>
            <a:ext cx="6915925" cy="95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493423"/>
                </a:solidFill>
                <a:latin typeface="Sensa Wild DotFill"/>
              </a:rPr>
              <a:t>КЊИЖЕВНОСТ РЕНЕСАНСЕ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8617" y="1634016"/>
            <a:ext cx="17350766" cy="702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3"/>
              </a:lnSpc>
            </a:pPr>
            <a:r>
              <a:rPr lang="en-US" sz="4395">
                <a:solidFill>
                  <a:srgbClr val="493423"/>
                </a:solidFill>
                <a:latin typeface="Now"/>
              </a:rPr>
              <a:t>Током средњег века у Европи латински језик је био језик науке и књижевности. Већина европског становништва није познавала </a:t>
            </a:r>
            <a:r>
              <a:rPr lang="en-US" sz="4395">
                <a:solidFill>
                  <a:srgbClr val="493423"/>
                </a:solidFill>
                <a:latin typeface="Now Bold"/>
              </a:rPr>
              <a:t>латински језик</a:t>
            </a:r>
            <a:r>
              <a:rPr lang="en-US" sz="4395">
                <a:solidFill>
                  <a:srgbClr val="493423"/>
                </a:solidFill>
                <a:latin typeface="Now"/>
              </a:rPr>
              <a:t>. Хуманисти се зато залажу да се књиге пишу </a:t>
            </a:r>
            <a:r>
              <a:rPr lang="en-US" sz="4395">
                <a:solidFill>
                  <a:srgbClr val="493423"/>
                </a:solidFill>
                <a:latin typeface="Now Bold"/>
              </a:rPr>
              <a:t>на народном језику</a:t>
            </a:r>
            <a:r>
              <a:rPr lang="en-US" sz="4395">
                <a:solidFill>
                  <a:srgbClr val="493423"/>
                </a:solidFill>
                <a:latin typeface="Now"/>
              </a:rPr>
              <a:t> и тако знања и књижевна дела постану приступачнија обичном човеку. Ширењу знања значајно доприноси и појава штампе.  </a:t>
            </a:r>
          </a:p>
          <a:p>
            <a:pPr algn="l">
              <a:lnSpc>
                <a:spcPts val="6153"/>
              </a:lnSpc>
            </a:pPr>
            <a:endParaRPr lang="en-US" sz="4395">
              <a:solidFill>
                <a:srgbClr val="493423"/>
              </a:solidFill>
              <a:latin typeface="Now"/>
            </a:endParaRPr>
          </a:p>
          <a:p>
            <a:pPr algn="l">
              <a:lnSpc>
                <a:spcPts val="6153"/>
              </a:lnSpc>
              <a:spcBef>
                <a:spcPct val="0"/>
              </a:spcBef>
            </a:pPr>
            <a:r>
              <a:rPr lang="en-US" sz="4395">
                <a:solidFill>
                  <a:srgbClr val="493423"/>
                </a:solidFill>
                <a:latin typeface="Now"/>
              </a:rPr>
              <a:t>Прво велико књижевно дело које је најавило ренесансу је </a:t>
            </a:r>
            <a:r>
              <a:rPr lang="en-US" sz="4395">
                <a:solidFill>
                  <a:srgbClr val="493423"/>
                </a:solidFill>
                <a:latin typeface="Now Bold"/>
              </a:rPr>
              <a:t>Божанствена комедија</a:t>
            </a:r>
            <a:r>
              <a:rPr lang="en-US" sz="4395">
                <a:solidFill>
                  <a:srgbClr val="493423"/>
                </a:solidFill>
                <a:latin typeface="Now"/>
              </a:rPr>
              <a:t> чији је аутор </a:t>
            </a:r>
            <a:r>
              <a:rPr lang="en-US" sz="4395">
                <a:solidFill>
                  <a:srgbClr val="493423"/>
                </a:solidFill>
                <a:latin typeface="Now Bold"/>
              </a:rPr>
              <a:t>Данте Алигијери</a:t>
            </a:r>
            <a:r>
              <a:rPr lang="en-US" sz="4395">
                <a:solidFill>
                  <a:srgbClr val="493423"/>
                </a:solidFill>
                <a:latin typeface="Now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99895" y="319955"/>
            <a:ext cx="3286790" cy="3772499"/>
          </a:xfrm>
          <a:custGeom>
            <a:avLst/>
            <a:gdLst/>
            <a:ahLst/>
            <a:cxnLst/>
            <a:rect l="l" t="t" r="r" b="b"/>
            <a:pathLst>
              <a:path w="3286790" h="3772499">
                <a:moveTo>
                  <a:pt x="0" y="0"/>
                </a:moveTo>
                <a:lnTo>
                  <a:pt x="3286790" y="0"/>
                </a:lnTo>
                <a:lnTo>
                  <a:pt x="3286790" y="3772500"/>
                </a:lnTo>
                <a:lnTo>
                  <a:pt x="0" y="377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599895" y="5143500"/>
            <a:ext cx="3536211" cy="4372441"/>
          </a:xfrm>
          <a:custGeom>
            <a:avLst/>
            <a:gdLst/>
            <a:ahLst/>
            <a:cxnLst/>
            <a:rect l="l" t="t" r="r" b="b"/>
            <a:pathLst>
              <a:path w="3536211" h="4372441">
                <a:moveTo>
                  <a:pt x="0" y="0"/>
                </a:moveTo>
                <a:lnTo>
                  <a:pt x="3536211" y="0"/>
                </a:lnTo>
                <a:lnTo>
                  <a:pt x="3536211" y="4372441"/>
                </a:lnTo>
                <a:lnTo>
                  <a:pt x="0" y="4372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80776" y="2146263"/>
            <a:ext cx="12551323" cy="599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3052" lvl="1" indent="-441526" algn="l">
              <a:lnSpc>
                <a:spcPts val="9693"/>
              </a:lnSpc>
              <a:buFont typeface="Arial"/>
              <a:buChar char="•"/>
            </a:pPr>
            <a:r>
              <a:rPr lang="en-US" sz="4090">
                <a:solidFill>
                  <a:srgbClr val="493423"/>
                </a:solidFill>
                <a:latin typeface="Now"/>
              </a:rPr>
              <a:t>Данте Алигијери - Божанствена комедија</a:t>
            </a:r>
          </a:p>
          <a:p>
            <a:pPr marL="883052" lvl="1" indent="-441526" algn="l">
              <a:lnSpc>
                <a:spcPts val="9693"/>
              </a:lnSpc>
              <a:buFont typeface="Arial"/>
              <a:buChar char="•"/>
            </a:pPr>
            <a:r>
              <a:rPr lang="en-US" sz="4090">
                <a:solidFill>
                  <a:srgbClr val="493423"/>
                </a:solidFill>
                <a:latin typeface="Now"/>
              </a:rPr>
              <a:t>Франческо Петрарка - Канцонијер</a:t>
            </a:r>
          </a:p>
          <a:p>
            <a:pPr marL="883052" lvl="1" indent="-441526" algn="l">
              <a:lnSpc>
                <a:spcPts val="9693"/>
              </a:lnSpc>
              <a:buFont typeface="Arial"/>
              <a:buChar char="•"/>
            </a:pPr>
            <a:r>
              <a:rPr lang="en-US" sz="4090">
                <a:solidFill>
                  <a:srgbClr val="493423"/>
                </a:solidFill>
                <a:latin typeface="Now"/>
              </a:rPr>
              <a:t>Ђовани Бокачо - Декамерон</a:t>
            </a:r>
          </a:p>
          <a:p>
            <a:pPr marL="883052" lvl="1" indent="-441526" algn="l">
              <a:lnSpc>
                <a:spcPts val="9693"/>
              </a:lnSpc>
              <a:buFont typeface="Arial"/>
              <a:buChar char="•"/>
            </a:pPr>
            <a:r>
              <a:rPr lang="en-US" sz="4090">
                <a:solidFill>
                  <a:srgbClr val="493423"/>
                </a:solidFill>
                <a:latin typeface="Now"/>
              </a:rPr>
              <a:t>Мигел де Сервантес - Дон Кихот</a:t>
            </a:r>
          </a:p>
          <a:p>
            <a:pPr marL="883052" lvl="1" indent="-441526" algn="l">
              <a:lnSpc>
                <a:spcPts val="9693"/>
              </a:lnSpc>
              <a:buFont typeface="Arial"/>
              <a:buChar char="•"/>
            </a:pPr>
            <a:r>
              <a:rPr lang="en-US" sz="4090">
                <a:solidFill>
                  <a:srgbClr val="493423"/>
                </a:solidFill>
                <a:latin typeface="Now"/>
              </a:rPr>
              <a:t>Виљем Шекспир - Ромео и Јулија; Хамлет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89004"/>
            <a:ext cx="11455476" cy="955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493423"/>
                </a:solidFill>
                <a:latin typeface="Sensa Wild DotFill"/>
              </a:rPr>
              <a:t>ренесансни писци и њихова дела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23279" y="9449266"/>
            <a:ext cx="3536021" cy="58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93423"/>
                </a:solidFill>
                <a:latin typeface="Canva Sans"/>
              </a:rPr>
              <a:t>Данте Алигијери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76971" y="4294458"/>
            <a:ext cx="3532638" cy="58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93423"/>
                </a:solidFill>
                <a:latin typeface="Canva Sans"/>
              </a:rPr>
              <a:t>Виљем Шекспир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7730" y="1778752"/>
            <a:ext cx="11269998" cy="6146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8283" lvl="1" indent="-409142" algn="l">
              <a:lnSpc>
                <a:spcPts val="5419"/>
              </a:lnSpc>
              <a:buFont typeface="Arial"/>
              <a:buChar char="•"/>
            </a:pPr>
            <a:r>
              <a:rPr lang="en-US" sz="3790">
                <a:solidFill>
                  <a:srgbClr val="493423"/>
                </a:solidFill>
                <a:latin typeface="Now Bold"/>
              </a:rPr>
              <a:t>Николо Макијавели - Владалац</a:t>
            </a:r>
          </a:p>
          <a:p>
            <a:pPr algn="l">
              <a:lnSpc>
                <a:spcPts val="5419"/>
              </a:lnSpc>
            </a:pPr>
            <a:r>
              <a:rPr lang="en-US" sz="3790">
                <a:solidFill>
                  <a:srgbClr val="493423"/>
                </a:solidFill>
                <a:latin typeface="Now"/>
              </a:rPr>
              <a:t>(дело говори о идеалном владару који треба да буде снажан и лукав, али и превртљив ако је то неопходно)</a:t>
            </a:r>
          </a:p>
          <a:p>
            <a:pPr algn="l">
              <a:lnSpc>
                <a:spcPts val="5419"/>
              </a:lnSpc>
            </a:pPr>
            <a:endParaRPr lang="en-US" sz="3790">
              <a:solidFill>
                <a:srgbClr val="493423"/>
              </a:solidFill>
              <a:latin typeface="Now"/>
            </a:endParaRPr>
          </a:p>
          <a:p>
            <a:pPr marL="818283" lvl="1" indent="-409142" algn="l">
              <a:lnSpc>
                <a:spcPts val="5419"/>
              </a:lnSpc>
              <a:buFont typeface="Arial"/>
              <a:buChar char="•"/>
            </a:pPr>
            <a:r>
              <a:rPr lang="en-US" sz="3790">
                <a:solidFill>
                  <a:srgbClr val="493423"/>
                </a:solidFill>
                <a:latin typeface="Now Bold"/>
              </a:rPr>
              <a:t>Еразмо Ротердамски - Похвала лудости</a:t>
            </a:r>
          </a:p>
          <a:p>
            <a:pPr algn="l">
              <a:lnSpc>
                <a:spcPts val="5419"/>
              </a:lnSpc>
            </a:pPr>
            <a:r>
              <a:rPr lang="en-US" sz="3790">
                <a:solidFill>
                  <a:srgbClr val="493423"/>
                </a:solidFill>
                <a:latin typeface="Now"/>
              </a:rPr>
              <a:t>(дело критикује незнање, предрасуде и злоупотребе везане за цркву)</a:t>
            </a:r>
          </a:p>
          <a:p>
            <a:pPr algn="l">
              <a:lnSpc>
                <a:spcPts val="5419"/>
              </a:lnSpc>
            </a:pPr>
            <a:endParaRPr lang="en-US" sz="3790">
              <a:solidFill>
                <a:srgbClr val="493423"/>
              </a:solidFill>
              <a:latin typeface="Now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975082" y="1028700"/>
            <a:ext cx="5686713" cy="7312165"/>
          </a:xfrm>
          <a:custGeom>
            <a:avLst/>
            <a:gdLst/>
            <a:ahLst/>
            <a:cxnLst/>
            <a:rect l="l" t="t" r="r" b="b"/>
            <a:pathLst>
              <a:path w="5686713" h="7312165">
                <a:moveTo>
                  <a:pt x="0" y="0"/>
                </a:moveTo>
                <a:lnTo>
                  <a:pt x="5686713" y="0"/>
                </a:lnTo>
                <a:lnTo>
                  <a:pt x="5686713" y="7312165"/>
                </a:lnTo>
                <a:lnTo>
                  <a:pt x="0" y="7312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469954"/>
            <a:ext cx="11455476" cy="1170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  <a:spcBef>
                <a:spcPct val="0"/>
              </a:spcBef>
            </a:pPr>
            <a:r>
              <a:rPr lang="en-US" sz="6799">
                <a:solidFill>
                  <a:srgbClr val="493423"/>
                </a:solidFill>
                <a:latin typeface="Sensa Wild DotFill"/>
              </a:rPr>
              <a:t>ФИЛОЗОФИЈА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42729" y="8677937"/>
            <a:ext cx="4216571" cy="580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93423"/>
                </a:solidFill>
                <a:latin typeface="Canva Sans"/>
              </a:rPr>
              <a:t>Николо Макијавели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0974">
            <a:off x="2312535" y="4676691"/>
            <a:ext cx="14185287" cy="4592487"/>
          </a:xfrm>
          <a:custGeom>
            <a:avLst/>
            <a:gdLst/>
            <a:ahLst/>
            <a:cxnLst/>
            <a:rect l="l" t="t" r="r" b="b"/>
            <a:pathLst>
              <a:path w="14185287" h="4592487">
                <a:moveTo>
                  <a:pt x="0" y="0"/>
                </a:moveTo>
                <a:lnTo>
                  <a:pt x="14185287" y="0"/>
                </a:lnTo>
                <a:lnTo>
                  <a:pt x="14185287" y="4592487"/>
                </a:lnTo>
                <a:lnTo>
                  <a:pt x="0" y="45924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5381" y="1028700"/>
            <a:ext cx="15939594" cy="4742029"/>
          </a:xfrm>
          <a:custGeom>
            <a:avLst/>
            <a:gdLst/>
            <a:ahLst/>
            <a:cxnLst/>
            <a:rect l="l" t="t" r="r" b="b"/>
            <a:pathLst>
              <a:path w="15939594" h="4742029">
                <a:moveTo>
                  <a:pt x="0" y="0"/>
                </a:moveTo>
                <a:lnTo>
                  <a:pt x="15939594" y="0"/>
                </a:lnTo>
                <a:lnTo>
                  <a:pt x="15939594" y="4742029"/>
                </a:lnTo>
                <a:lnTo>
                  <a:pt x="0" y="4742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963483" y="5691051"/>
            <a:ext cx="10361034" cy="2201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>
                <a:solidFill>
                  <a:srgbClr val="493423"/>
                </a:solidFill>
                <a:latin typeface="Sensa Wild DotFill"/>
              </a:rPr>
              <a:t>ренесансни ЛИКОВНИ УМЕТНИЦИ и њихова дела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men wearing masks&#10;&#10;AI-generated content may be incorrect.">
            <a:extLst>
              <a:ext uri="{FF2B5EF4-FFF2-40B4-BE49-F238E27FC236}">
                <a16:creationId xmlns:a16="http://schemas.microsoft.com/office/drawing/2014/main" id="{59074270-0BA5-7A62-945D-A194D0ACB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174750"/>
            <a:ext cx="7937499" cy="7937499"/>
          </a:xfrm>
          <a:prstGeom prst="rect">
            <a:avLst/>
          </a:prstGeom>
        </p:spPr>
      </p:pic>
      <p:pic>
        <p:nvPicPr>
          <p:cNvPr id="8" name="Picture 7" descr="A group of cartoon turtles&#10;&#10;AI-generated content may be incorrect.">
            <a:extLst>
              <a:ext uri="{FF2B5EF4-FFF2-40B4-BE49-F238E27FC236}">
                <a16:creationId xmlns:a16="http://schemas.microsoft.com/office/drawing/2014/main" id="{596AF69C-DAD5-D6AE-3055-90A1AF886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297" y="2911077"/>
            <a:ext cx="7937501" cy="44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6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00759" y="1882578"/>
            <a:ext cx="4366340" cy="6850995"/>
          </a:xfrm>
          <a:custGeom>
            <a:avLst/>
            <a:gdLst/>
            <a:ahLst/>
            <a:cxnLst/>
            <a:rect l="l" t="t" r="r" b="b"/>
            <a:pathLst>
              <a:path w="4366340" h="6850995">
                <a:moveTo>
                  <a:pt x="0" y="0"/>
                </a:moveTo>
                <a:lnTo>
                  <a:pt x="4366340" y="0"/>
                </a:lnTo>
                <a:lnTo>
                  <a:pt x="4366340" y="6850994"/>
                </a:lnTo>
                <a:lnTo>
                  <a:pt x="0" y="6850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042914" y="1882578"/>
            <a:ext cx="4596322" cy="6850995"/>
          </a:xfrm>
          <a:custGeom>
            <a:avLst/>
            <a:gdLst/>
            <a:ahLst/>
            <a:cxnLst/>
            <a:rect l="l" t="t" r="r" b="b"/>
            <a:pathLst>
              <a:path w="4596322" h="6850995">
                <a:moveTo>
                  <a:pt x="0" y="0"/>
                </a:moveTo>
                <a:lnTo>
                  <a:pt x="4596322" y="0"/>
                </a:lnTo>
                <a:lnTo>
                  <a:pt x="4596322" y="6850994"/>
                </a:lnTo>
                <a:lnTo>
                  <a:pt x="0" y="6850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722647" y="554051"/>
            <a:ext cx="6842706" cy="88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493423"/>
                </a:solidFill>
                <a:latin typeface="Sunday"/>
              </a:rPr>
              <a:t>ЛЕОНАРДО ДА ВИНЧИ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59941" y="8837984"/>
            <a:ext cx="3762269" cy="75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anva Sans"/>
              </a:rPr>
              <a:t>Мона Лиза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82471" y="8760676"/>
            <a:ext cx="4384627" cy="138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nva Sans"/>
              </a:rPr>
              <a:t>Леонардов аутопортрет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3680" y="1701441"/>
            <a:ext cx="13860640" cy="6884118"/>
          </a:xfrm>
          <a:custGeom>
            <a:avLst/>
            <a:gdLst/>
            <a:ahLst/>
            <a:cxnLst/>
            <a:rect l="l" t="t" r="r" b="b"/>
            <a:pathLst>
              <a:path w="13860640" h="6884118">
                <a:moveTo>
                  <a:pt x="0" y="0"/>
                </a:moveTo>
                <a:lnTo>
                  <a:pt x="13860640" y="0"/>
                </a:lnTo>
                <a:lnTo>
                  <a:pt x="13860640" y="6884118"/>
                </a:lnTo>
                <a:lnTo>
                  <a:pt x="0" y="6884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722647" y="141714"/>
            <a:ext cx="6842706" cy="88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  <a:spcBef>
                <a:spcPct val="0"/>
              </a:spcBef>
            </a:pPr>
            <a:r>
              <a:rPr lang="en-US" sz="5200">
                <a:solidFill>
                  <a:srgbClr val="493423"/>
                </a:solidFill>
                <a:latin typeface="Sunday"/>
              </a:rPr>
              <a:t>ЛЕОНАРДО ДА ВИНЧИ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80725" y="8837984"/>
            <a:ext cx="3526550" cy="75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Canva Sans"/>
              </a:rPr>
              <a:t>Тајна вечера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31F471B6827A43A6A3B8D2F1FF69EB" ma:contentTypeVersion="4" ma:contentTypeDescription="Create a new document." ma:contentTypeScope="" ma:versionID="81675c772965c0eebc99f37d7d823041">
  <xsd:schema xmlns:xsd="http://www.w3.org/2001/XMLSchema" xmlns:xs="http://www.w3.org/2001/XMLSchema" xmlns:p="http://schemas.microsoft.com/office/2006/metadata/properties" xmlns:ns2="f2f664af-8f77-4cb3-8a42-734c27c2c5cf" targetNamespace="http://schemas.microsoft.com/office/2006/metadata/properties" ma:root="true" ma:fieldsID="3c16c9a410a592607fd3cccb8e4878a2" ns2:_="">
    <xsd:import namespace="f2f664af-8f77-4cb3-8a42-734c27c2c5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f664af-8f77-4cb3-8a42-734c27c2c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00D066-1E7B-4514-91AE-F443F0FB9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0222F4-5E09-4798-84CF-C8439065772D}"/>
</file>

<file path=customXml/itemProps3.xml><?xml version="1.0" encoding="utf-8"?>
<ds:datastoreItem xmlns:ds="http://schemas.openxmlformats.org/officeDocument/2006/customXml" ds:itemID="{E7C640A4-03EE-4C21-B9C8-4DBF806D3C82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320</Words>
  <Application>Microsoft Office PowerPoint</Application>
  <PresentationFormat>Custom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Now Bold</vt:lpstr>
      <vt:lpstr>Arial</vt:lpstr>
      <vt:lpstr>Sensa Wild DotFill</vt:lpstr>
      <vt:lpstr>Sunday</vt:lpstr>
      <vt:lpstr>Calibri</vt:lpstr>
      <vt:lpstr>Now Medium</vt:lpstr>
      <vt:lpstr>Now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Renaissance Quiz Education Presentation in a Yellow and Green Hand Drawn Style</dc:title>
  <cp:lastModifiedBy>Tijana Mijalkovic</cp:lastModifiedBy>
  <cp:revision>4</cp:revision>
  <dcterms:created xsi:type="dcterms:W3CDTF">2006-08-16T00:00:00Z</dcterms:created>
  <dcterms:modified xsi:type="dcterms:W3CDTF">2025-05-20T23:02:50Z</dcterms:modified>
  <dc:identifier>DAGGpIxAvnM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0x0101006D31F471B6827A43A6A3B8D2F1FF69EB</vt:lpwstr>
  </property>
</Properties>
</file>