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jpg"/>
  <Override PartName="/ppt/media/image7.jpg" ContentType="image/jpg"/>
  <Override PartName="/ppt/media/image10.jpg" ContentType="image/jpg"/>
  <Override PartName="/ppt/media/image11.jpg" ContentType="image/jpg"/>
  <Override PartName="/ppt/media/image12.jpg" ContentType="image/jpg"/>
  <Override PartName="/ppt/media/image13.jpg" ContentType="image/jpg"/>
  <Override PartName="/ppt/media/image14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4" r:id="rId4"/>
    <p:sldId id="262" r:id="rId5"/>
    <p:sldId id="256" r:id="rId6"/>
    <p:sldId id="263" r:id="rId7"/>
    <p:sldId id="258" r:id="rId8"/>
    <p:sldId id="261" r:id="rId9"/>
    <p:sldId id="260" r:id="rId10"/>
    <p:sldId id="265" r:id="rId11"/>
    <p:sldId id="271" r:id="rId12"/>
    <p:sldId id="268" r:id="rId13"/>
    <p:sldId id="266" r:id="rId14"/>
    <p:sldId id="267" r:id="rId15"/>
    <p:sldId id="269" r:id="rId16"/>
    <p:sldId id="270" r:id="rId17"/>
    <p:sldId id="277" r:id="rId18"/>
    <p:sldId id="274" r:id="rId19"/>
    <p:sldId id="276" r:id="rId20"/>
    <p:sldId id="273" r:id="rId21"/>
    <p:sldId id="275" r:id="rId22"/>
    <p:sldId id="278" r:id="rId23"/>
    <p:sldId id="272" r:id="rId24"/>
    <p:sldId id="279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4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92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6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56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04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3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77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704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786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8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71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DEE5F-08EB-403E-B4B4-7F706BCA7ACB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6920-5CB1-450A-9515-27DB3C1F6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945" y="277070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sr-Cyrl-RS" sz="7200"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СМАНСКО ЦАРСТВО</a:t>
            </a:r>
            <a:endParaRPr lang="en-US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9510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5" y="365760"/>
            <a:ext cx="11482252" cy="6492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НАЈВЕЋЕ ТЕРИТОРИЈАЛНО ПРОСТРАНСТВО ОСМАНСКО ЦАРСТВО ДОСТИЖЕ У ВРЕМЕ ВЛАДАВИНЕ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СУЛЕЈМАНА ВЕЛИЧАНСТВЕНОГ (1520-1566).</a:t>
            </a:r>
          </a:p>
          <a:p>
            <a:pPr marL="0" indent="0">
              <a:buNone/>
            </a:pPr>
            <a:endParaRPr lang="sr-Cyrl-R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1521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Султан Сулејман заузима Београд.</a:t>
            </a:r>
          </a:p>
          <a:p>
            <a:pPr marL="0" indent="0">
              <a:buNone/>
            </a:pP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1526.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битка на Мохачком пољу (сукобили се Турци и Мађари) . Последица битке: Погинуо угарски краљ, Турци заузели већи део Мађарске. </a:t>
            </a:r>
          </a:p>
          <a:p>
            <a:pPr marL="0" indent="0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Сулејман два пута безуспешно покушава да освоји Беч.</a:t>
            </a:r>
          </a:p>
          <a:p>
            <a:pPr marL="0" indent="0">
              <a:buNone/>
            </a:pPr>
            <a:endParaRPr lang="sr-Cyrl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sr-Cyrl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8712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885" y="365760"/>
            <a:ext cx="11482252" cy="6492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време Сулејмана Величанственог, захваљујући залагању везира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Мехмед-паше Соколовића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који је био пореклом Србин из Босне, </a:t>
            </a:r>
            <a:r>
              <a:rPr lang="sr-Cyrl-R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обновљена је ПЕЋКА ПАТРИЈАРШИЈА 1557. године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првог паттријарха постављен је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Макарије Соколовић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рођак Мехмед паше.</a:t>
            </a:r>
          </a:p>
          <a:p>
            <a:pPr>
              <a:buFontTx/>
              <a:buChar char="-"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Наредни патријарси бирали су се на црквеним саборима, а потврђивао их је султан бератом. Берат се откупљивао новцем.</a:t>
            </a:r>
          </a:p>
          <a:p>
            <a:pPr>
              <a:buFontTx/>
              <a:buChar char="-"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sr-Cyrl-RS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Пећка патријаршија укинута је 1766. године.</a:t>
            </a:r>
          </a:p>
          <a:p>
            <a:pPr marL="0" indent="0">
              <a:buNone/>
            </a:pPr>
            <a:endParaRPr lang="sr-Cyrl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sr-Cyrl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431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2146" y="2129247"/>
            <a:ext cx="10424163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ОБЛИЦИ ОТПОРА ПОКОРЕНИХ НАРОДА У ОСМАНСКОМ ЦАРСТВУ</a:t>
            </a:r>
          </a:p>
        </p:txBody>
      </p:sp>
    </p:spTree>
    <p:extLst>
      <p:ext uri="{BB962C8B-B14F-4D97-AF65-F5344CB8AC3E}">
        <p14:creationId xmlns:p14="http://schemas.microsoft.com/office/powerpoint/2010/main" val="2108930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56" y="195941"/>
            <a:ext cx="11560631" cy="5773783"/>
          </a:xfrm>
        </p:spPr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sr-Cyrl-RS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ХАЈДУЦИ и УСКОЦИ ; НАРОДНИ УСТАНЦИ и УЧЕШЋЕ ПОКОРЕНОГ НАРОДА У РАТОВИМА ХРИШЋАНА ПРОТИВ ТУРАКА</a:t>
            </a:r>
          </a:p>
          <a:p>
            <a:pPr>
              <a:buFontTx/>
              <a:buChar char="-"/>
            </a:pPr>
            <a:endParaRPr lang="sr-Cyrl-RS" sz="39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r-Cyrl-RS" sz="3900" b="1" cap="al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-ХАЈДУЦИ</a:t>
            </a:r>
            <a:r>
              <a:rPr lang="sr-Cyrl-RS" sz="39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СУ БИЛИ ОДМЕТНИЦИ ОД ТУРСКИХ ВЛАСТИ. ОРГАНИЗОВАНИ СУ У ХАЈДУЧКЕ ЧЕТЕ ОД 20-30 ЉУДИ. ВОЂА ЧЕТЕ ЈЕ </a:t>
            </a:r>
            <a:r>
              <a:rPr lang="sr-Cyrl-RS" sz="3900" b="1" cap="all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ХАРАМБАША</a:t>
            </a:r>
            <a:r>
              <a:rPr lang="sr-Cyrl-RS" sz="39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САСТАЈУ СЕ НА ЂУРЂЕВДАН, А РАСТАЈУ НА МИТРОВДАН. ПРЕКО ЗИМЕ СЕ КРИЈУ КОД СВОЈИХ ЈАТАКА. </a:t>
            </a:r>
          </a:p>
          <a:p>
            <a:pPr>
              <a:buFontTx/>
              <a:buChar char="-"/>
            </a:pPr>
            <a:r>
              <a:rPr lang="sr-Cyrl-RS" sz="3900" b="1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НАПАДАЛИ СУ ТУРСКЕ КАРАВАНЕ, ОДНОСИЛИ ПЛЕН И САКРИВАЛИ ГА У ПЕЋИНАМА.</a:t>
            </a:r>
          </a:p>
          <a:p>
            <a:pPr>
              <a:buFontTx/>
              <a:buChar char="-"/>
            </a:pPr>
            <a:endParaRPr lang="sr-Cyrl-RS" sz="3900" b="1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sr-Cyrl-RS" sz="39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НАЈПОЗНАТИЈИ ХАЈДУЦИ БИЛИ СУ: СТАРИНА НОВАК, ДЕЛИ МАРКО, ВЕЉКО ПЕТРОВИЋ, </a:t>
            </a:r>
            <a:r>
              <a:rPr lang="sr-Cyrl-RS" sz="3900" b="1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ЧУЧУК</a:t>
            </a:r>
            <a:r>
              <a:rPr lang="sr-Cyrl-RS" sz="39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СТАНА.</a:t>
            </a:r>
          </a:p>
          <a:p>
            <a:pPr marL="0" indent="0">
              <a:buNone/>
            </a:pPr>
            <a:endParaRPr lang="sr-Cyrl-R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0519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378823"/>
            <a:ext cx="11038112" cy="630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УСКОЦИ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ОДМЕТНИЦИ ОД ТУРСКЕ ВЛАСТИ КОЈИ СУ СЕ ИСЕЛИЛИ У СУСЕДНЕ ЗЕМЉЕ (ХАБЗБУРШКУ МОНАРХИЈУ И МЛЕТАЧКУ РЕПУБЛИКУ)</a:t>
            </a:r>
          </a:p>
          <a:p>
            <a:pPr algn="just">
              <a:buFontTx/>
              <a:buChar char="-"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ПОВРЕМЕНО СУ УСКАКАЛИ ПРЕКО ГРАНИЦЕ НА ТУРСКУ ТЕРИТОРИЈУ, ПЉАЧКАЛИ ТВРЂАВЕ И КАРАВАНЕ И СА ПЛЕНОМ СЕ ВРАЋАЛИ НАЗАД.</a:t>
            </a:r>
          </a:p>
          <a:p>
            <a:pPr algn="just">
              <a:buFontTx/>
              <a:buChar char="-"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Tx/>
              <a:buChar char="-"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УСКОЧКИ ЦЕНТРИ: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СЕЊ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РАВНИ КОТАРИ.</a:t>
            </a:r>
          </a:p>
          <a:p>
            <a:pPr algn="just">
              <a:buFontTx/>
              <a:buChar char="-"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НАЈПОЗНАТИЈИ УСКОЦИ: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ИВО СЕНКОВИЋ, СТОЈАН ЈАНКОВИЋ, ИЛИЈА СМИЉАНИЋ, ВУК МАНДУШИЋ.</a:t>
            </a:r>
          </a:p>
        </p:txBody>
      </p:sp>
    </p:spTree>
    <p:extLst>
      <p:ext uri="{BB962C8B-B14F-4D97-AF65-F5344CB8AC3E}">
        <p14:creationId xmlns:p14="http://schemas.microsoft.com/office/powerpoint/2010/main" val="2202608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378823"/>
            <a:ext cx="11038112" cy="63093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-1594. ГОДИНЕ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ВРЕМЕ ДУГОГ РАТА СРБИ ПОДИЖУ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УСТАНАК У БАНАТУ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ТУРЦИ СУ УСТАНАК УГУШИЛИ ПОСЛЕ НЕКОЛИКО МЕСЕЦИ.</a:t>
            </a:r>
          </a:p>
          <a:p>
            <a:pPr marL="0" indent="0" algn="just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-ИСТЕ ГОДИНЕ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СИНАН-ПАША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СПАЉУЈЕ МОШТИ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СВЕТОГ САВЕ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ВРАЧАРУ КАО ОПОМЕНУ СРБИМА ДА СЕ ВИШЕ НЕ ДИЖУ НА УСТАНАК. </a:t>
            </a:r>
          </a:p>
          <a:p>
            <a:pPr marL="0" indent="0" algn="just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-ЗА ВРЕМЕ ВЕЛИКОГ БЕЧКОГ РАТА (1683-1699) СРБИ СЕ ПРИКЉУЧУЈУ АУСТРИЈСКОЈ ВОЈСЦИ, А У СРБИЈИСЕ ПОДИЖЕ УСТАНАК.</a:t>
            </a: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ПОСЛЕ АУСТРИЈСКОГ ПОРАЗА КОД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КАЧАНИКА 1690.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СТАНОВНИШТВО СА КОСОВА ИСЕЉАВА СЕ У ЈУЖНУ УГАРСКУ.</a:t>
            </a:r>
          </a:p>
        </p:txBody>
      </p:sp>
    </p:spTree>
    <p:extLst>
      <p:ext uri="{BB962C8B-B14F-4D97-AF65-F5344CB8AC3E}">
        <p14:creationId xmlns:p14="http://schemas.microsoft.com/office/powerpoint/2010/main" val="744920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378823"/>
            <a:ext cx="11038112" cy="630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ПРВА ВЕЛИКА СЕОБА СРБА (1690)-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Због неповољног развоја ситуације по Аустрију, Срби бојећи се одмазде под вођством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патријарха Арсенија 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Црнојевића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исељавају се са Косова и Метохије и Рашке области у Јужну Угарску. </a:t>
            </a: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 цара Леополда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добијају дозволу да се населе и служе као живи зид одбране од Турака. За узврат добијају тзв.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ПРИВИЛЕГИЈЕ , 1690. године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-Привилегијама је српској цркви дата аутономија </a:t>
            </a:r>
            <a:r>
              <a:rPr lang="sr-Cyrl-RS"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односно Срби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добијају верску и просветну самоуправу. </a:t>
            </a:r>
          </a:p>
          <a:p>
            <a:pPr marL="0" indent="0" algn="just">
              <a:buNone/>
            </a:pPr>
            <a:endParaRPr lang="sr-Cyrl-R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135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90370" y="73660"/>
            <a:ext cx="8825230" cy="65557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9099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994" y="1547447"/>
            <a:ext cx="10551942" cy="3224066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sr-Cyrl-R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ОРГАНИЗАЦИЈА ВОЈНЕ ГРАНИЦЕ У ХАБЗУРШКОЈ МОНАРХИЈИ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312064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68813" y="98475"/>
            <a:ext cx="12731261" cy="67595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5446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" y="444137"/>
            <a:ext cx="11521440" cy="352697"/>
          </a:xfrm>
        </p:spPr>
        <p:txBody>
          <a:bodyPr>
            <a:normAutofit fontScale="90000"/>
          </a:bodyPr>
          <a:lstStyle/>
          <a:p>
            <a:r>
              <a:rPr lang="sr-Cyrl-R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Османско царство:</a:t>
            </a:r>
            <a:endParaRPr lang="en-US" sz="4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" y="796834"/>
            <a:ext cx="5655213" cy="5589377"/>
          </a:xfrm>
        </p:spPr>
        <p:txBody>
          <a:bodyPr>
            <a:noAutofit/>
          </a:bodyPr>
          <a:lstStyle/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Оснивач државе (1299. године) султан </a:t>
            </a:r>
            <a:r>
              <a:rPr lang="sr-Cyrl-R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ОСМАН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њему се називају Турци Османлије односно Османско царство.</a:t>
            </a:r>
          </a:p>
          <a:p>
            <a:pPr algn="l"/>
            <a:endParaRPr lang="sr-Cyrl-R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Укупно владало 36 султана из династије Османлија (Османовића)</a:t>
            </a:r>
          </a:p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Средином 14. века Турци Османлије прелазе у Европу.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076240" y="796834"/>
            <a:ext cx="52250" cy="573459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696221" y="796834"/>
            <a:ext cx="5246245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000" b="1" dirty="0"/>
              <a:t>1352. – насељавају напуштено утврђење Цимпе у Галипољу</a:t>
            </a:r>
          </a:p>
          <a:p>
            <a:endParaRPr lang="sr-Cyrl-RS" sz="4000" b="1" dirty="0"/>
          </a:p>
          <a:p>
            <a:r>
              <a:rPr lang="sr-Cyrl-RS" sz="4000" b="1" dirty="0"/>
              <a:t>1354. – Заузимају цело Галипоље</a:t>
            </a:r>
          </a:p>
          <a:p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5528439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422" y="140678"/>
            <a:ext cx="11746522" cy="6105378"/>
          </a:xfrm>
        </p:spPr>
        <p:txBody>
          <a:bodyPr>
            <a:noAutofit/>
          </a:bodyPr>
          <a:lstStyle/>
          <a:p>
            <a:r>
              <a:rPr lang="sr-Cyrl-RS" sz="3600" b="1" dirty="0"/>
              <a:t>Ради лакше одбране формира се почетком 16. века посебна одбрамбена територија </a:t>
            </a:r>
            <a:r>
              <a:rPr lang="sr-Cyrl-RS" sz="3600" b="1" dirty="0">
                <a:solidFill>
                  <a:srgbClr val="FF0000"/>
                </a:solidFill>
              </a:rPr>
              <a:t>– ВОЈНА КРАЈИНА</a:t>
            </a:r>
            <a:r>
              <a:rPr lang="sr-Cyrl-RS" sz="3600" b="1" dirty="0"/>
              <a:t>.</a:t>
            </a:r>
          </a:p>
          <a:p>
            <a:r>
              <a:rPr lang="sr-Cyrl-RS" sz="3600" b="1" dirty="0"/>
              <a:t>Војници граничари (</a:t>
            </a:r>
            <a:r>
              <a:rPr lang="sr-Cyrl-RS" sz="3600" b="1" dirty="0">
                <a:solidFill>
                  <a:srgbClr val="FF0000"/>
                </a:solidFill>
              </a:rPr>
              <a:t>крајишници</a:t>
            </a:r>
            <a:r>
              <a:rPr lang="sr-Cyrl-RS" sz="3600" b="1" dirty="0"/>
              <a:t>) били су најчешће Срби и Хрвати.</a:t>
            </a:r>
          </a:p>
          <a:p>
            <a:r>
              <a:rPr lang="sr-Cyrl-RS" sz="3600" b="1" dirty="0"/>
              <a:t>Добијали су земљишне поседе за службу коју су обављали, али нису били подвргнути феудалним обавезама као у другим деловима монархије. </a:t>
            </a:r>
          </a:p>
          <a:p>
            <a:r>
              <a:rPr lang="sr-Cyrl-RS" sz="3600" b="1" dirty="0"/>
              <a:t>Често су били изложени притисцима да „приме унију“. Тај процес познат је под именом </a:t>
            </a:r>
            <a:r>
              <a:rPr lang="sr-Cyrl-RS" sz="3600" b="1" dirty="0">
                <a:solidFill>
                  <a:srgbClr val="FF0000"/>
                </a:solidFill>
              </a:rPr>
              <a:t>УНИЈАЋЕЊЕ –</a:t>
            </a:r>
            <a:r>
              <a:rPr lang="sr-Cyrl-RS" sz="3600" b="1" dirty="0"/>
              <a:t> </a:t>
            </a:r>
            <a:r>
              <a:rPr lang="sr-Cyrl-RS" sz="3600" b="1" u="sng" dirty="0">
                <a:solidFill>
                  <a:schemeClr val="accent1">
                    <a:lumMod val="50000"/>
                  </a:schemeClr>
                </a:solidFill>
              </a:rPr>
              <a:t>Задржавање православних обичаја, али признавање ПАПЕ </a:t>
            </a:r>
            <a:r>
              <a:rPr lang="sr-Cyrl-RS" sz="3600" b="1" u="sng">
                <a:solidFill>
                  <a:schemeClr val="accent1">
                    <a:lumMod val="50000"/>
                  </a:schemeClr>
                </a:solidFill>
              </a:rPr>
              <a:t>за црквеног </a:t>
            </a:r>
            <a:r>
              <a:rPr lang="sr-Cyrl-RS" sz="3600" b="1" u="sng" dirty="0">
                <a:solidFill>
                  <a:schemeClr val="accent1">
                    <a:lumMod val="50000"/>
                  </a:schemeClr>
                </a:solidFill>
              </a:rPr>
              <a:t>поглавара</a:t>
            </a:r>
            <a:r>
              <a:rPr lang="sr-Cyrl-RS" sz="3600" b="1" dirty="0"/>
              <a:t>.</a:t>
            </a:r>
          </a:p>
          <a:p>
            <a:r>
              <a:rPr lang="sr-Cyrl-RS" sz="3600" b="1" dirty="0"/>
              <a:t>Унијаћење </a:t>
            </a:r>
            <a:r>
              <a:rPr lang="sr-Cyrl-RS" sz="3600" b="1" u="sng" dirty="0"/>
              <a:t>је први корак ка преласку у католичанство</a:t>
            </a:r>
            <a:r>
              <a:rPr lang="sr-Cyrl-RS" sz="36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6722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994" y="1547447"/>
            <a:ext cx="10551942" cy="3224066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sr-Cyrl-R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КАРЛОВАЧКА МИТРОПОЛИЈА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713863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01829"/>
              </p:ext>
            </p:extLst>
          </p:nvPr>
        </p:nvGraphicFramePr>
        <p:xfrm>
          <a:off x="1758462" y="155347"/>
          <a:ext cx="9158067" cy="1631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8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1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7B853"/>
                      </a:solidFill>
                      <a:prstDash val="solid"/>
                    </a:lnL>
                    <a:lnR w="9525">
                      <a:solidFill>
                        <a:srgbClr val="97B853"/>
                      </a:solidFill>
                      <a:prstDash val="solid"/>
                    </a:lnR>
                    <a:lnT w="9525">
                      <a:solidFill>
                        <a:srgbClr val="DBFDA9"/>
                      </a:solidFill>
                      <a:prstDash val="solid"/>
                    </a:lnT>
                    <a:lnB w="28575">
                      <a:solidFill>
                        <a:srgbClr val="E1FDB7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18">
                <a:tc>
                  <a:txBody>
                    <a:bodyPr/>
                    <a:lstStyle/>
                    <a:p>
                      <a:pPr marL="939165">
                        <a:lnSpc>
                          <a:spcPts val="2140"/>
                        </a:lnSpc>
                      </a:pPr>
                      <a:r>
                        <a:rPr sz="4000" b="1" spc="-290" dirty="0">
                          <a:latin typeface="Trebuchet MS"/>
                          <a:cs typeface="Trebuchet MS"/>
                        </a:rPr>
                        <a:t>КАРЛОВАЧКА</a:t>
                      </a:r>
                      <a:r>
                        <a:rPr sz="4000" b="1" spc="-3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4000" b="1" spc="-290" dirty="0">
                          <a:latin typeface="Trebuchet MS"/>
                          <a:cs typeface="Trebuchet MS"/>
                        </a:rPr>
                        <a:t>МИТРОПОЛИЈА</a:t>
                      </a:r>
                      <a:endParaRPr sz="400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9525">
                      <a:solidFill>
                        <a:srgbClr val="97B853"/>
                      </a:solidFill>
                      <a:prstDash val="solid"/>
                    </a:lnL>
                    <a:lnR w="9525">
                      <a:solidFill>
                        <a:srgbClr val="97B853"/>
                      </a:solidFill>
                      <a:prstDash val="solid"/>
                    </a:lnR>
                    <a:lnT w="28575">
                      <a:solidFill>
                        <a:srgbClr val="E1FDB7"/>
                      </a:solidFill>
                      <a:prstDash val="solid"/>
                    </a:lnT>
                    <a:lnB w="28575">
                      <a:solidFill>
                        <a:srgbClr val="E7FDC5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7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97B853"/>
                      </a:solidFill>
                      <a:prstDash val="solid"/>
                    </a:lnL>
                    <a:lnR w="9525">
                      <a:solidFill>
                        <a:srgbClr val="97B853"/>
                      </a:solidFill>
                      <a:prstDash val="solid"/>
                    </a:lnR>
                    <a:lnT w="28575">
                      <a:solidFill>
                        <a:srgbClr val="E7FDC5"/>
                      </a:solidFill>
                      <a:prstDash val="solid"/>
                    </a:lnT>
                    <a:lnB w="28575">
                      <a:solidFill>
                        <a:srgbClr val="ECFFD2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250">
                <a:tc>
                  <a:txBody>
                    <a:bodyPr/>
                    <a:lstStyle/>
                    <a:p>
                      <a:pPr marL="66040" algn="ctr">
                        <a:lnSpc>
                          <a:spcPts val="1080"/>
                        </a:lnSpc>
                      </a:pPr>
                      <a:r>
                        <a:rPr sz="2000" b="1" spc="-135" dirty="0">
                          <a:latin typeface="Arial"/>
                          <a:cs typeface="Arial"/>
                        </a:rPr>
                        <a:t>ИМАЛА</a:t>
                      </a:r>
                      <a:r>
                        <a:rPr sz="2000" b="1" spc="-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409" dirty="0">
                          <a:latin typeface="Arial"/>
                          <a:cs typeface="Arial"/>
                        </a:rPr>
                        <a:t>ЈЕ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7B853"/>
                      </a:solidFill>
                      <a:prstDash val="solid"/>
                    </a:lnL>
                    <a:lnR w="9525">
                      <a:solidFill>
                        <a:srgbClr val="97B853"/>
                      </a:solidFill>
                      <a:prstDash val="solid"/>
                    </a:lnR>
                    <a:lnT w="28575">
                      <a:solidFill>
                        <a:srgbClr val="ECFFD2"/>
                      </a:solidFill>
                      <a:prstDash val="solid"/>
                    </a:lnT>
                    <a:lnB w="28575">
                      <a:solidFill>
                        <a:srgbClr val="F2FFE0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291">
                <a:tc>
                  <a:txBody>
                    <a:bodyPr/>
                    <a:lstStyle/>
                    <a:p>
                      <a:pPr marL="696595">
                        <a:lnSpc>
                          <a:spcPts val="1050"/>
                        </a:lnSpc>
                      </a:pPr>
                      <a:r>
                        <a:rPr sz="2000" b="1" spc="-200" dirty="0">
                          <a:latin typeface="Arial"/>
                          <a:cs typeface="Arial"/>
                        </a:rPr>
                        <a:t>ВЕЛИКИ </a:t>
                      </a:r>
                      <a:r>
                        <a:rPr sz="2000" b="1" spc="-280" dirty="0">
                          <a:latin typeface="Arial"/>
                          <a:cs typeface="Arial"/>
                        </a:rPr>
                        <a:t>ЗНАЧАЈ </a:t>
                      </a:r>
                      <a:r>
                        <a:rPr sz="2000" b="1" spc="-150" dirty="0">
                          <a:latin typeface="Arial"/>
                          <a:cs typeface="Arial"/>
                        </a:rPr>
                        <a:t>У </a:t>
                      </a:r>
                      <a:r>
                        <a:rPr sz="2000" b="1" spc="-210" dirty="0">
                          <a:latin typeface="Arial"/>
                          <a:cs typeface="Arial"/>
                        </a:rPr>
                        <a:t>СРПСКОМ </a:t>
                      </a:r>
                      <a:r>
                        <a:rPr lang="en-US" sz="2000" b="1" spc="-2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4" dirty="0">
                          <a:latin typeface="Arial"/>
                          <a:cs typeface="Arial"/>
                        </a:rPr>
                        <a:t>ДРУШТВУ </a:t>
                      </a:r>
                      <a:r>
                        <a:rPr sz="2000" b="1" spc="-135" dirty="0">
                          <a:latin typeface="Arial"/>
                          <a:cs typeface="Arial"/>
                        </a:rPr>
                        <a:t>ТОКОМ </a:t>
                      </a:r>
                      <a:r>
                        <a:rPr sz="2000" b="1" spc="-75" dirty="0">
                          <a:latin typeface="Arial"/>
                          <a:cs typeface="Arial"/>
                        </a:rPr>
                        <a:t>17. </a:t>
                      </a:r>
                      <a:r>
                        <a:rPr sz="2000" b="1" spc="-135" dirty="0">
                          <a:latin typeface="Arial"/>
                          <a:cs typeface="Arial"/>
                        </a:rPr>
                        <a:t>И </a:t>
                      </a:r>
                      <a:r>
                        <a:rPr sz="2000" b="1" spc="-75" dirty="0">
                          <a:latin typeface="Arial"/>
                          <a:cs typeface="Arial"/>
                        </a:rPr>
                        <a:t>18.</a:t>
                      </a:r>
                      <a:r>
                        <a:rPr sz="2000" b="1" spc="18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4" dirty="0">
                          <a:latin typeface="Arial"/>
                          <a:cs typeface="Arial"/>
                        </a:rPr>
                        <a:t>ВЕКА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9525">
                      <a:solidFill>
                        <a:srgbClr val="97B853"/>
                      </a:solidFill>
                      <a:prstDash val="solid"/>
                    </a:lnL>
                    <a:lnR w="9525">
                      <a:solidFill>
                        <a:srgbClr val="97B853"/>
                      </a:solidFill>
                      <a:prstDash val="solid"/>
                    </a:lnR>
                    <a:lnT w="28575">
                      <a:solidFill>
                        <a:srgbClr val="F2FFE0"/>
                      </a:solidFill>
                      <a:prstDash val="solid"/>
                    </a:lnT>
                    <a:lnB w="9525">
                      <a:solidFill>
                        <a:srgbClr val="97B853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2603501" y="2301239"/>
            <a:ext cx="7071359" cy="3361690"/>
          </a:xfrm>
          <a:custGeom>
            <a:avLst/>
            <a:gdLst/>
            <a:ahLst/>
            <a:cxnLst/>
            <a:rect l="l" t="t" r="r" b="b"/>
            <a:pathLst>
              <a:path w="7071359" h="3361690">
                <a:moveTo>
                  <a:pt x="0" y="0"/>
                </a:moveTo>
                <a:lnTo>
                  <a:pt x="7071359" y="0"/>
                </a:lnTo>
                <a:lnTo>
                  <a:pt x="7071359" y="3361690"/>
                </a:lnTo>
                <a:lnTo>
                  <a:pt x="0" y="3361690"/>
                </a:lnTo>
                <a:lnTo>
                  <a:pt x="0" y="0"/>
                </a:lnTo>
                <a:close/>
              </a:path>
            </a:pathLst>
          </a:custGeom>
          <a:ln w="93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08580" y="2306320"/>
            <a:ext cx="7061200" cy="3352800"/>
          </a:xfrm>
          <a:custGeom>
            <a:avLst/>
            <a:gdLst/>
            <a:ahLst/>
            <a:cxnLst/>
            <a:rect l="l" t="t" r="r" b="b"/>
            <a:pathLst>
              <a:path w="7061200" h="3352800">
                <a:moveTo>
                  <a:pt x="0" y="0"/>
                </a:moveTo>
                <a:lnTo>
                  <a:pt x="7061200" y="0"/>
                </a:lnTo>
                <a:lnTo>
                  <a:pt x="7061200" y="3352800"/>
                </a:lnTo>
                <a:lnTo>
                  <a:pt x="0" y="33528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3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32380" y="2280920"/>
            <a:ext cx="7070090" cy="3362960"/>
          </a:xfrm>
          <a:custGeom>
            <a:avLst/>
            <a:gdLst/>
            <a:ahLst/>
            <a:cxnLst/>
            <a:rect l="l" t="t" r="r" b="b"/>
            <a:pathLst>
              <a:path w="7070090" h="3362960">
                <a:moveTo>
                  <a:pt x="0" y="0"/>
                </a:moveTo>
                <a:lnTo>
                  <a:pt x="7070090" y="0"/>
                </a:lnTo>
                <a:lnTo>
                  <a:pt x="7070090" y="3362959"/>
                </a:lnTo>
                <a:lnTo>
                  <a:pt x="0" y="3362959"/>
                </a:lnTo>
                <a:lnTo>
                  <a:pt x="0" y="0"/>
                </a:lnTo>
                <a:close/>
              </a:path>
            </a:pathLst>
          </a:custGeom>
          <a:ln w="9344">
            <a:solidFill>
              <a:srgbClr val="97B85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36189" y="2286000"/>
            <a:ext cx="7061200" cy="3352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8971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378823"/>
            <a:ext cx="11038112" cy="630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Најважнију улогу у одржавњу српског становништва и очувања његовог идентитета у Угарској имала је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Српска православна црква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Она је носилац верске и просветне аутономије српског народа у Хабзбурпкој монархији.</a:t>
            </a:r>
          </a:p>
          <a:p>
            <a:pPr marL="0" indent="0" algn="just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 српске православне цркве на простору Хабзбуршког царства организоване су у једну целину која од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1713. 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године носи име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Карловачка митрополија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r-Cyrl-R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седиште: Сремски Карловци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8154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88769" y="304800"/>
            <a:ext cx="9079230" cy="2971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76400" y="3427729"/>
            <a:ext cx="3672840" cy="24676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391401" y="3200400"/>
            <a:ext cx="2366009" cy="286385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11069" y="6206490"/>
            <a:ext cx="225298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-95" dirty="0">
                <a:latin typeface="Trebuchet MS"/>
                <a:cs typeface="Trebuchet MS"/>
              </a:rPr>
              <a:t>МАНАСТИР</a:t>
            </a:r>
            <a:r>
              <a:rPr sz="2000" b="1" spc="-185" dirty="0">
                <a:latin typeface="Trebuchet MS"/>
                <a:cs typeface="Trebuchet MS"/>
              </a:rPr>
              <a:t> </a:t>
            </a:r>
            <a:r>
              <a:rPr sz="2000" b="1" spc="-114" dirty="0">
                <a:latin typeface="Trebuchet MS"/>
                <a:cs typeface="Trebuchet MS"/>
              </a:rPr>
              <a:t>ВРДНИК</a:t>
            </a:r>
            <a:endParaRPr sz="20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87871" y="6206490"/>
            <a:ext cx="179323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85" dirty="0">
                <a:latin typeface="Trebuchet MS"/>
                <a:cs typeface="Trebuchet MS"/>
              </a:rPr>
              <a:t>МАНАСТИР</a:t>
            </a:r>
            <a:r>
              <a:rPr b="1" spc="-210" dirty="0">
                <a:latin typeface="Trebuchet MS"/>
                <a:cs typeface="Trebuchet MS"/>
              </a:rPr>
              <a:t> </a:t>
            </a:r>
            <a:r>
              <a:rPr b="1" spc="-160" dirty="0">
                <a:latin typeface="Trebuchet MS"/>
                <a:cs typeface="Trebuchet MS"/>
              </a:rPr>
              <a:t>ЈАЗАК</a:t>
            </a:r>
            <a:endParaRPr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076117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81200" y="274321"/>
            <a:ext cx="8229600" cy="915635"/>
          </a:xfrm>
          <a:prstGeom prst="rect">
            <a:avLst/>
          </a:prstGeom>
          <a:solidFill>
            <a:srgbClr val="BF4F4C"/>
          </a:solidFill>
          <a:ln w="25518">
            <a:solidFill>
              <a:srgbClr val="8B3735"/>
            </a:solidFill>
          </a:ln>
        </p:spPr>
        <p:txBody>
          <a:bodyPr vert="horz" wrap="square" lIns="0" tIns="236220" rIns="0" bIns="0" rtlCol="0" anchor="ctr">
            <a:spAutoFit/>
          </a:bodyPr>
          <a:lstStyle/>
          <a:p>
            <a:pPr marL="2170430">
              <a:lnSpc>
                <a:spcPct val="100000"/>
              </a:lnSpc>
              <a:spcBef>
                <a:spcPts val="1860"/>
              </a:spcBef>
            </a:pPr>
            <a:r>
              <a:rPr spc="-260" dirty="0"/>
              <a:t>БАРОК</a:t>
            </a:r>
            <a:r>
              <a:rPr spc="-260" dirty="0">
                <a:latin typeface="Arial"/>
                <a:cs typeface="Arial"/>
              </a:rPr>
              <a:t>НИ</a:t>
            </a:r>
            <a:r>
              <a:rPr spc="-240" dirty="0">
                <a:latin typeface="Arial"/>
                <a:cs typeface="Arial"/>
              </a:rPr>
              <a:t> </a:t>
            </a:r>
            <a:r>
              <a:rPr spc="-400" dirty="0"/>
              <a:t>СТИЛ</a:t>
            </a:r>
          </a:p>
        </p:txBody>
      </p:sp>
      <p:sp>
        <p:nvSpPr>
          <p:cNvPr id="3" name="object 3"/>
          <p:cNvSpPr/>
          <p:nvPr/>
        </p:nvSpPr>
        <p:spPr>
          <a:xfrm>
            <a:off x="1981201" y="1522730"/>
            <a:ext cx="3249929" cy="4526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2209800"/>
            <a:ext cx="4851400" cy="33477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438400" y="6282690"/>
            <a:ext cx="18656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b="1" spc="-90" dirty="0">
                <a:latin typeface="Trebuchet MS"/>
                <a:cs typeface="Trebuchet MS"/>
              </a:rPr>
              <a:t>САБОРНА </a:t>
            </a:r>
            <a:r>
              <a:rPr b="1" spc="-85" dirty="0">
                <a:latin typeface="Trebuchet MS"/>
                <a:cs typeface="Trebuchet MS"/>
              </a:rPr>
              <a:t>ЦРКВА</a:t>
            </a:r>
            <a:r>
              <a:rPr b="1" spc="-260" dirty="0">
                <a:latin typeface="Trebuchet MS"/>
                <a:cs typeface="Trebuchet MS"/>
              </a:rPr>
              <a:t> </a:t>
            </a:r>
            <a:r>
              <a:rPr b="1" spc="-135" dirty="0">
                <a:latin typeface="Trebuchet MS"/>
                <a:cs typeface="Trebuchet MS"/>
              </a:rPr>
              <a:t>У  </a:t>
            </a:r>
            <a:r>
              <a:rPr b="1" spc="-110" dirty="0">
                <a:latin typeface="Trebuchet MS"/>
                <a:cs typeface="Trebuchet MS"/>
              </a:rPr>
              <a:t>ЗРЕЊАНИНУ</a:t>
            </a:r>
            <a:endParaRPr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02071" y="5900420"/>
            <a:ext cx="3283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90" dirty="0">
                <a:latin typeface="Trebuchet MS"/>
                <a:cs typeface="Trebuchet MS"/>
              </a:rPr>
              <a:t>САБОРНА </a:t>
            </a:r>
            <a:r>
              <a:rPr b="1" spc="-85" dirty="0">
                <a:latin typeface="Trebuchet MS"/>
                <a:cs typeface="Trebuchet MS"/>
              </a:rPr>
              <a:t>ЦРКВА </a:t>
            </a:r>
            <a:r>
              <a:rPr b="1" spc="-135" dirty="0">
                <a:latin typeface="Trebuchet MS"/>
                <a:cs typeface="Trebuchet MS"/>
              </a:rPr>
              <a:t>У </a:t>
            </a:r>
            <a:r>
              <a:rPr b="1" spc="-25" dirty="0">
                <a:latin typeface="Trebuchet MS"/>
                <a:cs typeface="Trebuchet MS"/>
              </a:rPr>
              <a:t>НОВОМ</a:t>
            </a:r>
            <a:r>
              <a:rPr b="1" spc="-315" dirty="0">
                <a:latin typeface="Trebuchet MS"/>
                <a:cs typeface="Trebuchet MS"/>
              </a:rPr>
              <a:t> </a:t>
            </a:r>
            <a:r>
              <a:rPr b="1" spc="-114" dirty="0">
                <a:latin typeface="Trebuchet MS"/>
                <a:cs typeface="Trebuchet MS"/>
              </a:rPr>
              <a:t>САДУ</a:t>
            </a:r>
            <a:endParaRPr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923958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183" y="0"/>
            <a:ext cx="9131816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167369" y="3285490"/>
            <a:ext cx="2500630" cy="1143000"/>
          </a:xfrm>
          <a:custGeom>
            <a:avLst/>
            <a:gdLst/>
            <a:ahLst/>
            <a:cxnLst/>
            <a:rect l="l" t="t" r="r" b="b"/>
            <a:pathLst>
              <a:path w="2500629" h="1143000">
                <a:moveTo>
                  <a:pt x="2310129" y="0"/>
                </a:moveTo>
                <a:lnTo>
                  <a:pt x="190500" y="0"/>
                </a:lnTo>
                <a:lnTo>
                  <a:pt x="143315" y="7496"/>
                </a:lnTo>
                <a:lnTo>
                  <a:pt x="98777" y="28222"/>
                </a:lnTo>
                <a:lnTo>
                  <a:pt x="59531" y="59531"/>
                </a:lnTo>
                <a:lnTo>
                  <a:pt x="28222" y="98777"/>
                </a:lnTo>
                <a:lnTo>
                  <a:pt x="7496" y="143315"/>
                </a:lnTo>
                <a:lnTo>
                  <a:pt x="0" y="190500"/>
                </a:lnTo>
                <a:lnTo>
                  <a:pt x="0" y="952500"/>
                </a:lnTo>
                <a:lnTo>
                  <a:pt x="7496" y="999684"/>
                </a:lnTo>
                <a:lnTo>
                  <a:pt x="28222" y="1044222"/>
                </a:lnTo>
                <a:lnTo>
                  <a:pt x="59531" y="1083468"/>
                </a:lnTo>
                <a:lnTo>
                  <a:pt x="98777" y="1114777"/>
                </a:lnTo>
                <a:lnTo>
                  <a:pt x="143315" y="1135503"/>
                </a:lnTo>
                <a:lnTo>
                  <a:pt x="190500" y="1143000"/>
                </a:lnTo>
                <a:lnTo>
                  <a:pt x="2310129" y="1143000"/>
                </a:lnTo>
                <a:lnTo>
                  <a:pt x="2357314" y="1135503"/>
                </a:lnTo>
                <a:lnTo>
                  <a:pt x="2401852" y="1114777"/>
                </a:lnTo>
                <a:lnTo>
                  <a:pt x="2441098" y="1083468"/>
                </a:lnTo>
                <a:lnTo>
                  <a:pt x="2472407" y="1044222"/>
                </a:lnTo>
                <a:lnTo>
                  <a:pt x="2493133" y="999684"/>
                </a:lnTo>
                <a:lnTo>
                  <a:pt x="2500629" y="952500"/>
                </a:lnTo>
                <a:lnTo>
                  <a:pt x="2500629" y="190500"/>
                </a:lnTo>
                <a:lnTo>
                  <a:pt x="2493133" y="143315"/>
                </a:lnTo>
                <a:lnTo>
                  <a:pt x="2472407" y="98777"/>
                </a:lnTo>
                <a:lnTo>
                  <a:pt x="2441098" y="59531"/>
                </a:lnTo>
                <a:lnTo>
                  <a:pt x="2401852" y="28222"/>
                </a:lnTo>
                <a:lnTo>
                  <a:pt x="2357314" y="7496"/>
                </a:lnTo>
                <a:lnTo>
                  <a:pt x="2310129" y="0"/>
                </a:lnTo>
                <a:close/>
              </a:path>
            </a:pathLst>
          </a:custGeom>
          <a:solidFill>
            <a:srgbClr val="0081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642350" y="3204209"/>
            <a:ext cx="1549400" cy="130556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065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2800" spc="-165" dirty="0">
                <a:solidFill>
                  <a:srgbClr val="FFFFFF"/>
                </a:solidFill>
                <a:latin typeface="Arial"/>
                <a:cs typeface="Arial"/>
              </a:rPr>
              <a:t>Настанак  </a:t>
            </a:r>
            <a:r>
              <a:rPr sz="2800" spc="-65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2800" spc="-10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2800" spc="-215" dirty="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sz="2800" spc="-50" dirty="0">
                <a:solidFill>
                  <a:srgbClr val="FFFFFF"/>
                </a:solidFill>
                <a:latin typeface="Arial"/>
                <a:cs typeface="Arial"/>
              </a:rPr>
              <a:t>ђ</a:t>
            </a:r>
            <a:r>
              <a:rPr sz="2800" spc="-135" dirty="0">
                <a:solidFill>
                  <a:srgbClr val="FFFFFF"/>
                </a:solidFill>
                <a:latin typeface="Arial"/>
                <a:cs typeface="Arial"/>
              </a:rPr>
              <a:t>ан</a:t>
            </a:r>
            <a:r>
              <a:rPr sz="2800" spc="-220" dirty="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sz="2800" spc="-45" dirty="0">
                <a:solidFill>
                  <a:srgbClr val="FFFFFF"/>
                </a:solidFill>
                <a:latin typeface="Arial"/>
                <a:cs typeface="Arial"/>
              </a:rPr>
              <a:t>ке  </a:t>
            </a:r>
            <a:r>
              <a:rPr sz="2800" spc="-150" dirty="0">
                <a:solidFill>
                  <a:srgbClr val="FFFFFF"/>
                </a:solidFill>
                <a:latin typeface="Arial"/>
                <a:cs typeface="Arial"/>
              </a:rPr>
              <a:t>класе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58270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378823"/>
            <a:ext cx="11038112" cy="63093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Свештенство Карловачке митрополије представљало је најзначајније представник српског народа у Хабзбуршкој монархији.</a:t>
            </a:r>
          </a:p>
          <a:p>
            <a:pPr marL="0" indent="0" algn="just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Као и у Европи тако и међу Србима настаје нови друштвени слој – </a:t>
            </a:r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ГРАЂАНСТВО</a:t>
            </a: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Представници грађанства критикују прдставнике митрополије да су одани Хабзбурговцима због личних повластица, а не ради борбе за српски народ.</a:t>
            </a:r>
          </a:p>
          <a:p>
            <a:pPr marL="0" indent="0" algn="just">
              <a:buNone/>
            </a:pPr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Грађанска класа крајем 18. и почетком 19. века постаје носилац културе српског народа. </a:t>
            </a:r>
          </a:p>
        </p:txBody>
      </p:sp>
    </p:spTree>
    <p:extLst>
      <p:ext uri="{BB962C8B-B14F-4D97-AF65-F5344CB8AC3E}">
        <p14:creationId xmlns:p14="http://schemas.microsoft.com/office/powerpoint/2010/main" val="114699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093" y="0"/>
            <a:ext cx="9945857" cy="7492546"/>
          </a:xfrm>
        </p:spPr>
      </p:pic>
    </p:spTree>
    <p:extLst>
      <p:ext uri="{BB962C8B-B14F-4D97-AF65-F5344CB8AC3E}">
        <p14:creationId xmlns:p14="http://schemas.microsoft.com/office/powerpoint/2010/main" val="2326160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945" y="277070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sr-Cyrl-RS" sz="7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СРПСКИ НАРОД ПОД ОСМАНСКОМ ВЛАШЋУ (16-18 ВЕК)</a:t>
            </a:r>
            <a:endParaRPr lang="en-US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9398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" y="444137"/>
            <a:ext cx="11521440" cy="352697"/>
          </a:xfrm>
        </p:spPr>
        <p:txBody>
          <a:bodyPr>
            <a:normAutofit fontScale="90000"/>
          </a:bodyPr>
          <a:lstStyle/>
          <a:p>
            <a:r>
              <a:rPr lang="sr-Cyrl-R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Државно уређење османског царства: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015" y="999159"/>
            <a:ext cx="5655213" cy="5589377"/>
          </a:xfrm>
        </p:spPr>
        <p:txBody>
          <a:bodyPr>
            <a:normAutofit/>
          </a:bodyPr>
          <a:lstStyle/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Адмнистративно  Османско царство делило се на </a:t>
            </a:r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беглербеглуке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sr-Cyrl-R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пашал</a:t>
            </a:r>
            <a:r>
              <a:rPr lang="sr-Cyrl-B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ке), а они се деле на мање области </a:t>
            </a:r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санџаке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Санџаци се деле на </a:t>
            </a:r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нахије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l"/>
            <a:endParaRPr lang="sr-Cyrl-R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челу државе је </a:t>
            </a:r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султан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који је врховни војни заповедник, врховни законодавац, судија и верски поглавар. </a:t>
            </a:r>
          </a:p>
          <a:p>
            <a:pPr algn="l"/>
            <a:endParaRPr lang="sr-Cyrl-RS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076240" y="796834"/>
            <a:ext cx="52250" cy="573459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94751" y="796834"/>
            <a:ext cx="53316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Уз султана постоји турска влада која се назива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ПОРТА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или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ДИВАН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Њу чине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везири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челу са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великим везиром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Порта има саветодавни карактер.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751" y="3149612"/>
            <a:ext cx="5274210" cy="29165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552197" y="6188426"/>
            <a:ext cx="56398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Велики везир Мехмед паша Соколовић (16.век)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5730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" y="444137"/>
            <a:ext cx="11521440" cy="352697"/>
          </a:xfrm>
        </p:spPr>
        <p:txBody>
          <a:bodyPr>
            <a:normAutofit fontScale="90000"/>
          </a:bodyPr>
          <a:lstStyle/>
          <a:p>
            <a:r>
              <a:rPr lang="sr-Cyrl-RS" sz="44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Државно уређење османског царства:</a:t>
            </a:r>
            <a:endParaRPr lang="en-US" sz="4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015" y="999159"/>
            <a:ext cx="5655213" cy="5589377"/>
          </a:xfrm>
        </p:spPr>
        <p:txBody>
          <a:bodyPr>
            <a:normAutofit lnSpcReduction="10000"/>
          </a:bodyPr>
          <a:lstStyle/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Османском царству важиле су две врсте закона:</a:t>
            </a:r>
          </a:p>
          <a:p>
            <a:pPr algn="l"/>
            <a:endParaRPr lang="sr-Cyrl-R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КАНУНИ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Султанови закони</a:t>
            </a:r>
          </a:p>
          <a:p>
            <a:pPr algn="l"/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ШЕРИЈАТ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Верски закон (обичајно право)</a:t>
            </a:r>
          </a:p>
          <a:p>
            <a:pPr algn="l"/>
            <a:endParaRPr lang="sr-Cyrl-R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 родови турске војске:</a:t>
            </a:r>
          </a:p>
          <a:p>
            <a:pPr algn="l"/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ЈАНИЧАРИ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–елитна пешадија</a:t>
            </a:r>
          </a:p>
          <a:p>
            <a:pPr algn="l"/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СПАХИЈЕ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тешка коњица</a:t>
            </a:r>
          </a:p>
          <a:p>
            <a:pPr algn="l"/>
            <a:r>
              <a:rPr lang="sr-Cyrl-R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АКИНЏИЈЕ </a:t>
            </a:r>
            <a:r>
              <a:rPr lang="sr-Cyrl-R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лака коњица</a:t>
            </a:r>
          </a:p>
          <a:p>
            <a:pPr algn="l"/>
            <a:endParaRPr lang="sr-Cyrl-RS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076240" y="796834"/>
            <a:ext cx="52250" cy="573459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65089" y="1162357"/>
            <a:ext cx="533165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ТИМАРСКИ СИСТЕМ 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Турски феудални систем</a:t>
            </a:r>
          </a:p>
          <a:p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ТИМАР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Земљиште које се давало на коришћење војницима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СПАХИЈАМА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Тимар није наследан. </a:t>
            </a:r>
          </a:p>
          <a:p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Тимар у Османском цартву еквивалентан је пронији у Византијском царству и средњовековној Србији. </a:t>
            </a:r>
          </a:p>
        </p:txBody>
      </p:sp>
    </p:spTree>
    <p:extLst>
      <p:ext uri="{BB962C8B-B14F-4D97-AF65-F5344CB8AC3E}">
        <p14:creationId xmlns:p14="http://schemas.microsoft.com/office/powerpoint/2010/main" val="154965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" y="444137"/>
            <a:ext cx="11521440" cy="352697"/>
          </a:xfrm>
        </p:spPr>
        <p:txBody>
          <a:bodyPr>
            <a:normAutofit fontScale="90000"/>
          </a:bodyPr>
          <a:lstStyle/>
          <a:p>
            <a:r>
              <a:rPr lang="sr-Cyrl-R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Друштвено уређење османског царства: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" y="1069497"/>
            <a:ext cx="5469653" cy="518926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Османском царству становништво се делило на две основне категорије:</a:t>
            </a:r>
          </a:p>
          <a:p>
            <a:pPr algn="l"/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АСКЕРИ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(државни службеници)</a:t>
            </a:r>
          </a:p>
          <a:p>
            <a:pPr algn="l"/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РАЈА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(народ)</a:t>
            </a:r>
          </a:p>
          <a:p>
            <a:pPr algn="l"/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Раја може бити:</a:t>
            </a:r>
          </a:p>
          <a:p>
            <a:pPr marL="457200" indent="-457200" algn="l">
              <a:buAutoNum type="arabicPeriod"/>
            </a:pP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Немуслиманска</a:t>
            </a:r>
          </a:p>
          <a:p>
            <a:pPr marL="457200" indent="-457200" algn="l">
              <a:buAutoNum type="arabicPeriod"/>
            </a:pP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Муслиманска</a:t>
            </a:r>
          </a:p>
          <a:p>
            <a:pPr algn="l"/>
            <a:endParaRPr lang="sr-Cyrl-RS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sr-Cyrl-R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Муслиманска раја плаћа мање порезе од немуслиманске.</a:t>
            </a:r>
          </a:p>
          <a:p>
            <a:pPr algn="l"/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076240" y="796834"/>
            <a:ext cx="52250" cy="5734594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583680" y="1159282"/>
            <a:ext cx="53316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Порези које плаћа раја:</a:t>
            </a:r>
          </a:p>
          <a:p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AutoNum type="arabicPeriod"/>
            </a:pP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ХАРАЧ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Порез у новцу који плаћа свака мушка глава старија од 12 година</a:t>
            </a:r>
          </a:p>
          <a:p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КУЛУК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Радна обавеза</a:t>
            </a:r>
          </a:p>
          <a:p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ДЕСЕТАК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једна десетина прихода/произода</a:t>
            </a:r>
          </a:p>
          <a:p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sr-Cyrl-R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ДЕВШИРМА</a:t>
            </a:r>
            <a:r>
              <a:rPr lang="sr-Cyrl-R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(Данак у крви) – Одвођење мушке деце и њихово превођење у ислам</a:t>
            </a:r>
          </a:p>
        </p:txBody>
      </p:sp>
    </p:spTree>
    <p:extLst>
      <p:ext uri="{BB962C8B-B14F-4D97-AF65-F5344CB8AC3E}">
        <p14:creationId xmlns:p14="http://schemas.microsoft.com/office/powerpoint/2010/main" val="1033798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9545" y="473278"/>
            <a:ext cx="11732455" cy="546193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sr-Cyrl-R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ПОВЛАШЋЕНЕ КАТЕГОРИЈЕ ХРИШЋАНСКОГ СТАНОВНИШТВА:</a:t>
            </a:r>
          </a:p>
          <a:p>
            <a:pPr algn="l"/>
            <a:endParaRPr lang="sr-Cyrl-R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l">
              <a:buAutoNum type="arabicPeriod"/>
            </a:pPr>
            <a:r>
              <a:rPr lang="sr-Cyrl-RS" sz="4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ВЛАСИ</a:t>
            </a:r>
            <a:r>
              <a:rPr lang="sr-Cyrl-R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сточари, плаћају порез који се назива </a:t>
            </a:r>
            <a:r>
              <a:rPr lang="sr-Cyrl-RS" sz="4300" b="1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ФИЛУРИЈА</a:t>
            </a:r>
            <a:r>
              <a:rPr lang="sr-Cyrl-R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Живе у катунима, више катуна чини влашко село. </a:t>
            </a:r>
          </a:p>
          <a:p>
            <a:pPr marL="514350" indent="-514350" algn="l">
              <a:buAutoNum type="arabicPeriod"/>
            </a:pPr>
            <a:r>
              <a:rPr lang="sr-Cyrl-RS" sz="43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ДЕРБЕНЏИЈЕ</a:t>
            </a:r>
            <a:r>
              <a:rPr lang="sr-Cyrl-R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чувари кланаца, мостова, пролаза и скела</a:t>
            </a:r>
          </a:p>
          <a:p>
            <a:pPr marL="514350" indent="-514350" algn="l">
              <a:buAutoNum type="arabicPeriod"/>
            </a:pPr>
            <a:r>
              <a:rPr lang="sr-Cyrl-RS" sz="4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МАРТОЛОСИ</a:t>
            </a:r>
            <a:r>
              <a:rPr lang="sr-Cyrl-R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Служе у речној флоти и као посада у тврђавама</a:t>
            </a:r>
          </a:p>
          <a:p>
            <a:pPr marL="514350" indent="-514350" algn="l">
              <a:buAutoNum type="arabicPeriod"/>
            </a:pPr>
            <a:r>
              <a:rPr lang="sr-Cyrl-RS" sz="4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ВОЈНУЦИ</a:t>
            </a:r>
            <a:r>
              <a:rPr lang="sr-Cyrl-RS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коњушари, набављају сено за коње. У рату поткопавају зидине тврђава.</a:t>
            </a:r>
          </a:p>
          <a:p>
            <a:pPr marL="514350" indent="-514350" algn="l">
              <a:buAutoNum type="arabicPeriod"/>
            </a:pPr>
            <a:endParaRPr lang="sr-Cyrl-R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6167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954" y="1606732"/>
            <a:ext cx="10045337" cy="4872446"/>
          </a:xfrm>
        </p:spPr>
        <p:txBody>
          <a:bodyPr>
            <a:normAutofit fontScale="92500" lnSpcReduction="20000"/>
          </a:bodyPr>
          <a:lstStyle/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Битка на Марици – 1371.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Битка на Косову 1389.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Трновске Бугарске -1393.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Видинске Бугарске 1396.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Византије 1453.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Србије (Смедерево) – 1459.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Босне – 1463.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Херцеговине – 1482.</a:t>
            </a:r>
          </a:p>
          <a:p>
            <a:r>
              <a:rPr lang="sr-Cyrl-RS" sz="4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Црне Горе -1496</a:t>
            </a:r>
            <a:r>
              <a:rPr lang="sr-Cyrl-RS" sz="41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4310" y="960401"/>
            <a:ext cx="11603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Хронологија османских освајања Балканског полуострва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9713" y="222069"/>
            <a:ext cx="10162903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RS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ПАД БАЛКАНСКИХ ЗЕМАЉА ПОД ОСМАНСКУ ВЛАСТ</a:t>
            </a:r>
            <a:endParaRPr lang="en-US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3770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2747</TotalTime>
  <Words>1152</Words>
  <Application>Microsoft Office PowerPoint</Application>
  <PresentationFormat>Widescreen</PresentationFormat>
  <Paragraphs>125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Trebuchet MS</vt:lpstr>
      <vt:lpstr>Office Theme</vt:lpstr>
      <vt:lpstr>OСМАНСКО ЦАРСТВО</vt:lpstr>
      <vt:lpstr>Османско царство:</vt:lpstr>
      <vt:lpstr>PowerPoint Presentation</vt:lpstr>
      <vt:lpstr>СРПСКИ НАРОД ПОД ОСМАНСКОМ ВЛАШЋУ (16-18 ВЕК)</vt:lpstr>
      <vt:lpstr>Државно уређење османског царства:</vt:lpstr>
      <vt:lpstr>Државно уређење османског царства:</vt:lpstr>
      <vt:lpstr>Друштвено уређење османског царства: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ОРГАНИЗАЦИЈА ВОЈНЕ ГРАНИЦЕ У ХАБЗУРШКОЈ МОНАРХИЈИ</vt:lpstr>
      <vt:lpstr>PowerPoint Presentation</vt:lpstr>
      <vt:lpstr>PowerPoint Presentation</vt:lpstr>
      <vt:lpstr>КАРЛОВАЧКА МИТРОПОЛИЈА</vt:lpstr>
      <vt:lpstr>PowerPoint Presentation</vt:lpstr>
      <vt:lpstr>PowerPoint Presentation</vt:lpstr>
      <vt:lpstr>PowerPoint Presentation</vt:lpstr>
      <vt:lpstr>БАРОКНИ СТИЛ</vt:lpstr>
      <vt:lpstr>Настанак  грађанске  класе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Друштвено уређење османског царства:</dc:title>
  <dc:creator>Tijana Mijalković</dc:creator>
  <cp:lastModifiedBy>Tijana Mijalkovic</cp:lastModifiedBy>
  <cp:revision>33</cp:revision>
  <dcterms:created xsi:type="dcterms:W3CDTF">2018-11-15T17:52:50Z</dcterms:created>
  <dcterms:modified xsi:type="dcterms:W3CDTF">2026-06-01T14:53:57Z</dcterms:modified>
</cp:coreProperties>
</file>